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5075" cx="9145575"/>
  <p:notesSz cx="6858000" cy="9144000"/>
  <p:embeddedFontLst>
    <p:embeddedFont>
      <p:font typeface="Plus Jakarta Sans"/>
      <p:regular r:id="rId28"/>
      <p:bold r:id="rId29"/>
      <p:italic r:id="rId30"/>
      <p:boldItalic r:id="rId31"/>
    </p:embeddedFont>
    <p:embeddedFont>
      <p:font typeface="Plus Jakarta Sans Medium"/>
      <p:regular r:id="rId32"/>
      <p:bold r:id="rId33"/>
      <p:italic r:id="rId34"/>
      <p:boldItalic r:id="rId35"/>
    </p:embeddedFont>
    <p:embeddedFont>
      <p:font typeface="Roboto Mon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1">
          <p15:clr>
            <a:srgbClr val="000000"/>
          </p15:clr>
        </p15:guide>
        <p15:guide id="2" pos="2881">
          <p15:clr>
            <a:srgbClr val="000000"/>
          </p15:clr>
        </p15:guide>
      </p15:sldGuideLst>
    </p:ext>
    <p:ext uri="GoogleSlidesCustomDataVersion2">
      <go:slidesCustomData xmlns:go="http://customooxmlschemas.google.com/" r:id="rId40" roundtripDataSignature="AMtx7mjlY2m12leBAhlvYYMcoCZSU2u7O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1" orient="horz"/>
        <p:guide pos="2881"/>
      </p:guideLst>
    </p:cSldViewPr>
  </p:slideViewPr>
</p:viewP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PlusJakartaSans-regular.fntdata"/><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lusJakartaSans-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lusJakartaSans-boldItalic.fntdata"/><Relationship Id="rId30" Type="http://schemas.openxmlformats.org/officeDocument/2006/relationships/font" Target="fonts/PlusJakartaSans-italic.fntdata"/><Relationship Id="rId11" Type="http://schemas.openxmlformats.org/officeDocument/2006/relationships/slide" Target="slides/slide5.xml"/><Relationship Id="rId33" Type="http://schemas.openxmlformats.org/officeDocument/2006/relationships/font" Target="fonts/PlusJakartaSansMedium-bold.fntdata"/><Relationship Id="rId10" Type="http://schemas.openxmlformats.org/officeDocument/2006/relationships/slide" Target="slides/slide4.xml"/><Relationship Id="rId32" Type="http://schemas.openxmlformats.org/officeDocument/2006/relationships/font" Target="fonts/PlusJakartaSansMedium-regular.fntdata"/><Relationship Id="rId13" Type="http://schemas.openxmlformats.org/officeDocument/2006/relationships/slide" Target="slides/slide7.xml"/><Relationship Id="rId35" Type="http://schemas.openxmlformats.org/officeDocument/2006/relationships/font" Target="fonts/PlusJakartaSansMedium-boldItalic.fntdata"/><Relationship Id="rId12" Type="http://schemas.openxmlformats.org/officeDocument/2006/relationships/slide" Target="slides/slide6.xml"/><Relationship Id="rId34" Type="http://schemas.openxmlformats.org/officeDocument/2006/relationships/font" Target="fonts/PlusJakartaSansMedium-italic.fntdata"/><Relationship Id="rId15" Type="http://schemas.openxmlformats.org/officeDocument/2006/relationships/slide" Target="slides/slide9.xml"/><Relationship Id="rId37" Type="http://schemas.openxmlformats.org/officeDocument/2006/relationships/font" Target="fonts/RobotoMono-bold.fntdata"/><Relationship Id="rId14" Type="http://schemas.openxmlformats.org/officeDocument/2006/relationships/slide" Target="slides/slide8.xml"/><Relationship Id="rId36" Type="http://schemas.openxmlformats.org/officeDocument/2006/relationships/font" Target="fonts/RobotoMono-regular.fntdata"/><Relationship Id="rId17" Type="http://schemas.openxmlformats.org/officeDocument/2006/relationships/slide" Target="slides/slide11.xml"/><Relationship Id="rId39" Type="http://schemas.openxmlformats.org/officeDocument/2006/relationships/font" Target="fonts/RobotoMono-boldItalic.fntdata"/><Relationship Id="rId16" Type="http://schemas.openxmlformats.org/officeDocument/2006/relationships/slide" Target="slides/slide10.xml"/><Relationship Id="rId38" Type="http://schemas.openxmlformats.org/officeDocument/2006/relationships/font" Target="fonts/RobotoMon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3.png>
</file>

<file path=ppt/media/image5.png>
</file>

<file path=ppt/media/image6.pn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6585e5a41e_0_0: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5" name="Google Shape;135;g26585e5a41e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7400684897_0_5: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1" name="Google Shape;221;g37400684897_0_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7348ee98e6_0_37: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7" name="Google Shape;227;g27348ee98e6_0_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7348ee98e6_0_45: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6" name="Google Shape;236;g27348ee98e6_0_4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6f48e18d0b_0_38: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2" name="Google Shape;242;g36f48e18d0b_0_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7348ee98e6_0_52: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8" name="Google Shape;248;g27348ee98e6_0_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7348ee98e6_0_60: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7" name="Google Shape;257;g27348ee98e6_0_6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7348ee98e6_0_67: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4" name="Google Shape;274;g27348ee98e6_0_6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7348ee98e6_0_75: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3" name="Google Shape;283;g27348ee98e6_0_7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f97382f64a_0_13: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9" name="Google Shape;289;g2f97382f64a_0_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f97382f64a_0_21: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8" name="Google Shape;298;g2f97382f64a_0_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6585e5a41e_0_24: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7" name="Google Shape;147;g26585e5a41e_0_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6f4b74a8aa_0_10: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4" name="Google Shape;304;g36f4b74a8aa_0_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6585e5a41e_0_428: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0" name="Google Shape;310;g26585e5a41e_0_4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6585e5a41e_0_43: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8" name="Google Shape;168;g26585e5a41e_0_4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6585e5a41e_0_306: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g26585e5a41e_0_30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6f48e18d0b_0_24: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g36f48e18d0b_0_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7348ee98e6_0_6: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 name="Google Shape;191;g27348ee98e6_0_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7348ee98e6_0_14: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 name="Google Shape;200;g27348ee98e6_0_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7348ee98e6_0_22: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g27348ee98e6_0_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7348ee98e6_0_30: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g27348ee98e6_0_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1"/>
          <p:cNvSpPr txBox="1"/>
          <p:nvPr>
            <p:ph type="ctrTitle"/>
          </p:nvPr>
        </p:nvSpPr>
        <p:spPr>
          <a:xfrm>
            <a:off x="685920" y="1598313"/>
            <a:ext cx="7773750" cy="1102859"/>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1"/>
          <p:cNvSpPr txBox="1"/>
          <p:nvPr>
            <p:ph idx="1" type="subTitle"/>
          </p:nvPr>
        </p:nvSpPr>
        <p:spPr>
          <a:xfrm>
            <a:off x="1371839" y="2915550"/>
            <a:ext cx="6401911" cy="1314856"/>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11"/>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1"/>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1"/>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9" name="Shape 69"/>
        <p:cNvGrpSpPr/>
        <p:nvPr/>
      </p:nvGrpSpPr>
      <p:grpSpPr>
        <a:xfrm>
          <a:off x="0" y="0"/>
          <a:ext cx="0" cy="0"/>
          <a:chOff x="0" y="0"/>
          <a:chExt cx="0" cy="0"/>
        </a:xfrm>
      </p:grpSpPr>
      <p:sp>
        <p:nvSpPr>
          <p:cNvPr id="70" name="Google Shape;70;p18"/>
          <p:cNvSpPr txBox="1"/>
          <p:nvPr>
            <p:ph type="title"/>
          </p:nvPr>
        </p:nvSpPr>
        <p:spPr>
          <a:xfrm>
            <a:off x="1792600" y="3601562"/>
            <a:ext cx="5487353" cy="425185"/>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8"/>
          <p:cNvSpPr/>
          <p:nvPr>
            <p:ph idx="2" type="pic"/>
          </p:nvPr>
        </p:nvSpPr>
        <p:spPr>
          <a:xfrm>
            <a:off x="1792600" y="459723"/>
            <a:ext cx="5487353" cy="3087053"/>
          </a:xfrm>
          <a:prstGeom prst="rect">
            <a:avLst/>
          </a:prstGeom>
          <a:noFill/>
          <a:ln>
            <a:noFill/>
          </a:ln>
        </p:spPr>
      </p:sp>
      <p:sp>
        <p:nvSpPr>
          <p:cNvPr id="72" name="Google Shape;72;p18"/>
          <p:cNvSpPr txBox="1"/>
          <p:nvPr>
            <p:ph idx="1" type="body"/>
          </p:nvPr>
        </p:nvSpPr>
        <p:spPr>
          <a:xfrm>
            <a:off x="1792600" y="4026747"/>
            <a:ext cx="5487353" cy="60383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73" name="Google Shape;73;p18"/>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8"/>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18"/>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6" name="Shape 76"/>
        <p:cNvGrpSpPr/>
        <p:nvPr/>
      </p:nvGrpSpPr>
      <p:grpSpPr>
        <a:xfrm>
          <a:off x="0" y="0"/>
          <a:ext cx="0" cy="0"/>
          <a:chOff x="0" y="0"/>
          <a:chExt cx="0" cy="0"/>
        </a:xfrm>
      </p:grpSpPr>
      <p:sp>
        <p:nvSpPr>
          <p:cNvPr id="77" name="Google Shape;77;p19"/>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9"/>
          <p:cNvSpPr txBox="1"/>
          <p:nvPr>
            <p:ph idx="1" type="body"/>
          </p:nvPr>
        </p:nvSpPr>
        <p:spPr>
          <a:xfrm rot="5400000">
            <a:off x="2875035" y="-1217234"/>
            <a:ext cx="3395520" cy="823103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9" name="Google Shape;79;p19"/>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9"/>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9"/>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2" name="Shape 82"/>
        <p:cNvGrpSpPr/>
        <p:nvPr/>
      </p:nvGrpSpPr>
      <p:grpSpPr>
        <a:xfrm>
          <a:off x="0" y="0"/>
          <a:ext cx="0" cy="0"/>
          <a:chOff x="0" y="0"/>
          <a:chExt cx="0" cy="0"/>
        </a:xfrm>
      </p:grpSpPr>
      <p:sp>
        <p:nvSpPr>
          <p:cNvPr id="83" name="Google Shape;83;p20"/>
          <p:cNvSpPr txBox="1"/>
          <p:nvPr>
            <p:ph type="title"/>
          </p:nvPr>
        </p:nvSpPr>
        <p:spPr>
          <a:xfrm rot="5400000">
            <a:off x="3634513" y="1668292"/>
            <a:ext cx="4494806" cy="1579836"/>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0"/>
          <p:cNvSpPr txBox="1"/>
          <p:nvPr>
            <p:ph idx="1" type="body"/>
          </p:nvPr>
        </p:nvSpPr>
        <p:spPr>
          <a:xfrm rot="5400000">
            <a:off x="397832" y="163874"/>
            <a:ext cx="4494806" cy="458867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5" name="Google Shape;85;p20"/>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20"/>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20"/>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2" name="Shape 92"/>
        <p:cNvGrpSpPr/>
        <p:nvPr/>
      </p:nvGrpSpPr>
      <p:grpSpPr>
        <a:xfrm>
          <a:off x="0" y="0"/>
          <a:ext cx="0" cy="0"/>
          <a:chOff x="0" y="0"/>
          <a:chExt cx="0" cy="0"/>
        </a:xfrm>
      </p:grpSpPr>
      <p:sp>
        <p:nvSpPr>
          <p:cNvPr id="93" name="Google Shape;93;g2ad97f235b5_0_171"/>
          <p:cNvSpPr txBox="1"/>
          <p:nvPr>
            <p:ph type="ctrTitle"/>
          </p:nvPr>
        </p:nvSpPr>
        <p:spPr>
          <a:xfrm>
            <a:off x="311762" y="744803"/>
            <a:ext cx="8522100" cy="2053200"/>
          </a:xfrm>
          <a:prstGeom prst="rect">
            <a:avLst/>
          </a:prstGeom>
          <a:noFill/>
          <a:ln>
            <a:noFill/>
          </a:ln>
        </p:spPr>
        <p:txBody>
          <a:bodyPr anchorCtr="0" anchor="b" bIns="91450" lIns="91450" spcFirstLastPara="1" rIns="91450" wrap="square" tIns="9145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94" name="Google Shape;94;g2ad97f235b5_0_171"/>
          <p:cNvSpPr txBox="1"/>
          <p:nvPr>
            <p:ph idx="1" type="subTitle"/>
          </p:nvPr>
        </p:nvSpPr>
        <p:spPr>
          <a:xfrm>
            <a:off x="311754" y="2834993"/>
            <a:ext cx="8522100" cy="792900"/>
          </a:xfrm>
          <a:prstGeom prst="rect">
            <a:avLst/>
          </a:prstGeom>
          <a:noFill/>
          <a:ln>
            <a:noFill/>
          </a:ln>
        </p:spPr>
        <p:txBody>
          <a:bodyPr anchorCtr="0" anchor="t" bIns="91450" lIns="91450" spcFirstLastPara="1" rIns="91450" wrap="square" tIns="9145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95" name="Google Shape;95;g2ad97f235b5_0_171"/>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6" name="Shape 96"/>
        <p:cNvGrpSpPr/>
        <p:nvPr/>
      </p:nvGrpSpPr>
      <p:grpSpPr>
        <a:xfrm>
          <a:off x="0" y="0"/>
          <a:ext cx="0" cy="0"/>
          <a:chOff x="0" y="0"/>
          <a:chExt cx="0" cy="0"/>
        </a:xfrm>
      </p:grpSpPr>
      <p:sp>
        <p:nvSpPr>
          <p:cNvPr id="97" name="Google Shape;97;g2ad97f235b5_0_175"/>
          <p:cNvSpPr txBox="1"/>
          <p:nvPr>
            <p:ph type="title"/>
          </p:nvPr>
        </p:nvSpPr>
        <p:spPr>
          <a:xfrm>
            <a:off x="311754" y="2151509"/>
            <a:ext cx="8522100" cy="842100"/>
          </a:xfrm>
          <a:prstGeom prst="rect">
            <a:avLst/>
          </a:prstGeom>
          <a:noFill/>
          <a:ln>
            <a:noFill/>
          </a:ln>
        </p:spPr>
        <p:txBody>
          <a:bodyPr anchorCtr="0" anchor="ctr" bIns="91450" lIns="91450" spcFirstLastPara="1" rIns="91450" wrap="square" tIns="9145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98" name="Google Shape;98;g2ad97f235b5_0_175"/>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9" name="Shape 99"/>
        <p:cNvGrpSpPr/>
        <p:nvPr/>
      </p:nvGrpSpPr>
      <p:grpSpPr>
        <a:xfrm>
          <a:off x="0" y="0"/>
          <a:ext cx="0" cy="0"/>
          <a:chOff x="0" y="0"/>
          <a:chExt cx="0" cy="0"/>
        </a:xfrm>
      </p:grpSpPr>
      <p:sp>
        <p:nvSpPr>
          <p:cNvPr id="100" name="Google Shape;100;g2ad97f235b5_0_178"/>
          <p:cNvSpPr txBox="1"/>
          <p:nvPr>
            <p:ph type="title"/>
          </p:nvPr>
        </p:nvSpPr>
        <p:spPr>
          <a:xfrm>
            <a:off x="311754" y="445161"/>
            <a:ext cx="8522100" cy="573000"/>
          </a:xfrm>
          <a:prstGeom prst="rect">
            <a:avLst/>
          </a:prstGeom>
          <a:noFill/>
          <a:ln>
            <a:noFill/>
          </a:ln>
        </p:spPr>
        <p:txBody>
          <a:bodyPr anchorCtr="0" anchor="t" bIns="91450" lIns="91450" spcFirstLastPara="1" rIns="91450" wrap="square" tIns="9145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1" name="Google Shape;101;g2ad97f235b5_0_178"/>
          <p:cNvSpPr txBox="1"/>
          <p:nvPr>
            <p:ph idx="1" type="body"/>
          </p:nvPr>
        </p:nvSpPr>
        <p:spPr>
          <a:xfrm>
            <a:off x="311754" y="1152828"/>
            <a:ext cx="8522100" cy="3417300"/>
          </a:xfrm>
          <a:prstGeom prst="rect">
            <a:avLst/>
          </a:prstGeom>
          <a:noFill/>
          <a:ln>
            <a:noFill/>
          </a:ln>
        </p:spPr>
        <p:txBody>
          <a:bodyPr anchorCtr="0" anchor="t" bIns="91450" lIns="91450" spcFirstLastPara="1" rIns="91450" wrap="square" tIns="91450">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02" name="Google Shape;102;g2ad97f235b5_0_178"/>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3" name="Shape 103"/>
        <p:cNvGrpSpPr/>
        <p:nvPr/>
      </p:nvGrpSpPr>
      <p:grpSpPr>
        <a:xfrm>
          <a:off x="0" y="0"/>
          <a:ext cx="0" cy="0"/>
          <a:chOff x="0" y="0"/>
          <a:chExt cx="0" cy="0"/>
        </a:xfrm>
      </p:grpSpPr>
      <p:sp>
        <p:nvSpPr>
          <p:cNvPr id="104" name="Google Shape;104;g2ad97f235b5_0_182"/>
          <p:cNvSpPr txBox="1"/>
          <p:nvPr>
            <p:ph type="title"/>
          </p:nvPr>
        </p:nvSpPr>
        <p:spPr>
          <a:xfrm>
            <a:off x="311754" y="445161"/>
            <a:ext cx="8522100" cy="573000"/>
          </a:xfrm>
          <a:prstGeom prst="rect">
            <a:avLst/>
          </a:prstGeom>
          <a:noFill/>
          <a:ln>
            <a:noFill/>
          </a:ln>
        </p:spPr>
        <p:txBody>
          <a:bodyPr anchorCtr="0" anchor="t" bIns="91450" lIns="91450" spcFirstLastPara="1" rIns="91450" wrap="square" tIns="9145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5" name="Google Shape;105;g2ad97f235b5_0_182"/>
          <p:cNvSpPr txBox="1"/>
          <p:nvPr>
            <p:ph idx="1" type="body"/>
          </p:nvPr>
        </p:nvSpPr>
        <p:spPr>
          <a:xfrm>
            <a:off x="311754" y="1152828"/>
            <a:ext cx="4000500" cy="3417300"/>
          </a:xfrm>
          <a:prstGeom prst="rect">
            <a:avLst/>
          </a:prstGeom>
          <a:noFill/>
          <a:ln>
            <a:noFill/>
          </a:ln>
        </p:spPr>
        <p:txBody>
          <a:bodyPr anchorCtr="0" anchor="t" bIns="91450" lIns="91450" spcFirstLastPara="1" rIns="91450" wrap="square" tIns="91450">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6" name="Google Shape;106;g2ad97f235b5_0_182"/>
          <p:cNvSpPr txBox="1"/>
          <p:nvPr>
            <p:ph idx="2" type="body"/>
          </p:nvPr>
        </p:nvSpPr>
        <p:spPr>
          <a:xfrm>
            <a:off x="4833232" y="1152828"/>
            <a:ext cx="4000500" cy="3417300"/>
          </a:xfrm>
          <a:prstGeom prst="rect">
            <a:avLst/>
          </a:prstGeom>
          <a:noFill/>
          <a:ln>
            <a:noFill/>
          </a:ln>
        </p:spPr>
        <p:txBody>
          <a:bodyPr anchorCtr="0" anchor="t" bIns="91450" lIns="91450" spcFirstLastPara="1" rIns="91450" wrap="square" tIns="91450">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7" name="Google Shape;107;g2ad97f235b5_0_182"/>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 name="Shape 108"/>
        <p:cNvGrpSpPr/>
        <p:nvPr/>
      </p:nvGrpSpPr>
      <p:grpSpPr>
        <a:xfrm>
          <a:off x="0" y="0"/>
          <a:ext cx="0" cy="0"/>
          <a:chOff x="0" y="0"/>
          <a:chExt cx="0" cy="0"/>
        </a:xfrm>
      </p:grpSpPr>
      <p:sp>
        <p:nvSpPr>
          <p:cNvPr id="109" name="Google Shape;109;g2ad97f235b5_0_187"/>
          <p:cNvSpPr txBox="1"/>
          <p:nvPr>
            <p:ph type="title"/>
          </p:nvPr>
        </p:nvSpPr>
        <p:spPr>
          <a:xfrm>
            <a:off x="311754" y="445161"/>
            <a:ext cx="8522100" cy="573000"/>
          </a:xfrm>
          <a:prstGeom prst="rect">
            <a:avLst/>
          </a:prstGeom>
          <a:noFill/>
          <a:ln>
            <a:noFill/>
          </a:ln>
        </p:spPr>
        <p:txBody>
          <a:bodyPr anchorCtr="0" anchor="t" bIns="91450" lIns="91450" spcFirstLastPara="1" rIns="91450" wrap="square" tIns="9145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0" name="Google Shape;110;g2ad97f235b5_0_187"/>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1" name="Shape 111"/>
        <p:cNvGrpSpPr/>
        <p:nvPr/>
      </p:nvGrpSpPr>
      <p:grpSpPr>
        <a:xfrm>
          <a:off x="0" y="0"/>
          <a:ext cx="0" cy="0"/>
          <a:chOff x="0" y="0"/>
          <a:chExt cx="0" cy="0"/>
        </a:xfrm>
      </p:grpSpPr>
      <p:sp>
        <p:nvSpPr>
          <p:cNvPr id="112" name="Google Shape;112;g2ad97f235b5_0_190"/>
          <p:cNvSpPr txBox="1"/>
          <p:nvPr>
            <p:ph type="title"/>
          </p:nvPr>
        </p:nvSpPr>
        <p:spPr>
          <a:xfrm>
            <a:off x="311754" y="555770"/>
            <a:ext cx="2808600" cy="756000"/>
          </a:xfrm>
          <a:prstGeom prst="rect">
            <a:avLst/>
          </a:prstGeom>
          <a:noFill/>
          <a:ln>
            <a:noFill/>
          </a:ln>
        </p:spPr>
        <p:txBody>
          <a:bodyPr anchorCtr="0" anchor="b" bIns="91450" lIns="91450" spcFirstLastPara="1" rIns="91450" wrap="square" tIns="9145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13" name="Google Shape;113;g2ad97f235b5_0_190"/>
          <p:cNvSpPr txBox="1"/>
          <p:nvPr>
            <p:ph idx="1" type="body"/>
          </p:nvPr>
        </p:nvSpPr>
        <p:spPr>
          <a:xfrm>
            <a:off x="311754" y="1390026"/>
            <a:ext cx="2808600" cy="3180300"/>
          </a:xfrm>
          <a:prstGeom prst="rect">
            <a:avLst/>
          </a:prstGeom>
          <a:noFill/>
          <a:ln>
            <a:noFill/>
          </a:ln>
        </p:spPr>
        <p:txBody>
          <a:bodyPr anchorCtr="0" anchor="t" bIns="91450" lIns="91450" spcFirstLastPara="1" rIns="91450" wrap="square" tIns="91450">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14" name="Google Shape;114;g2ad97f235b5_0_190"/>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5" name="Shape 115"/>
        <p:cNvGrpSpPr/>
        <p:nvPr/>
      </p:nvGrpSpPr>
      <p:grpSpPr>
        <a:xfrm>
          <a:off x="0" y="0"/>
          <a:ext cx="0" cy="0"/>
          <a:chOff x="0" y="0"/>
          <a:chExt cx="0" cy="0"/>
        </a:xfrm>
      </p:grpSpPr>
      <p:sp>
        <p:nvSpPr>
          <p:cNvPr id="116" name="Google Shape;116;g2ad97f235b5_0_194"/>
          <p:cNvSpPr txBox="1"/>
          <p:nvPr>
            <p:ph type="title"/>
          </p:nvPr>
        </p:nvSpPr>
        <p:spPr>
          <a:xfrm>
            <a:off x="490334" y="450288"/>
            <a:ext cx="6369000" cy="4092000"/>
          </a:xfrm>
          <a:prstGeom prst="rect">
            <a:avLst/>
          </a:prstGeom>
          <a:noFill/>
          <a:ln>
            <a:noFill/>
          </a:ln>
        </p:spPr>
        <p:txBody>
          <a:bodyPr anchorCtr="0" anchor="ctr" bIns="91450" lIns="91450" spcFirstLastPara="1" rIns="91450" wrap="square" tIns="9145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17" name="Google Shape;117;g2ad97f235b5_0_194"/>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0"/>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0"/>
          <p:cNvSpPr txBox="1"/>
          <p:nvPr>
            <p:ph idx="1" type="body"/>
          </p:nvPr>
        </p:nvSpPr>
        <p:spPr>
          <a:xfrm>
            <a:off x="457280" y="1200521"/>
            <a:ext cx="8231030" cy="339552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10"/>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0"/>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0"/>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8" name="Shape 118"/>
        <p:cNvGrpSpPr/>
        <p:nvPr/>
      </p:nvGrpSpPr>
      <p:grpSpPr>
        <a:xfrm>
          <a:off x="0" y="0"/>
          <a:ext cx="0" cy="0"/>
          <a:chOff x="0" y="0"/>
          <a:chExt cx="0" cy="0"/>
        </a:xfrm>
      </p:grpSpPr>
      <p:sp>
        <p:nvSpPr>
          <p:cNvPr id="119" name="Google Shape;119;g2ad97f235b5_0_197"/>
          <p:cNvSpPr/>
          <p:nvPr/>
        </p:nvSpPr>
        <p:spPr>
          <a:xfrm>
            <a:off x="4572788" y="-125"/>
            <a:ext cx="4572900" cy="5145000"/>
          </a:xfrm>
          <a:prstGeom prst="rect">
            <a:avLst/>
          </a:prstGeom>
          <a:solidFill>
            <a:schemeClr val="lt2"/>
          </a:solidFill>
          <a:ln>
            <a:noFill/>
          </a:ln>
        </p:spPr>
        <p:txBody>
          <a:bodyPr anchorCtr="0" anchor="ctr" bIns="91450" lIns="91450" spcFirstLastPara="1" rIns="91450" wrap="square" tIns="914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g2ad97f235b5_0_197"/>
          <p:cNvSpPr txBox="1"/>
          <p:nvPr>
            <p:ph type="title"/>
          </p:nvPr>
        </p:nvSpPr>
        <p:spPr>
          <a:xfrm>
            <a:off x="265546" y="1233553"/>
            <a:ext cx="4045800" cy="1482900"/>
          </a:xfrm>
          <a:prstGeom prst="rect">
            <a:avLst/>
          </a:prstGeom>
          <a:noFill/>
          <a:ln>
            <a:noFill/>
          </a:ln>
        </p:spPr>
        <p:txBody>
          <a:bodyPr anchorCtr="0" anchor="b" bIns="91450" lIns="91450" spcFirstLastPara="1" rIns="91450" wrap="square" tIns="9145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21" name="Google Shape;121;g2ad97f235b5_0_197"/>
          <p:cNvSpPr txBox="1"/>
          <p:nvPr>
            <p:ph idx="1" type="subTitle"/>
          </p:nvPr>
        </p:nvSpPr>
        <p:spPr>
          <a:xfrm>
            <a:off x="265546" y="2803933"/>
            <a:ext cx="4045800" cy="1235400"/>
          </a:xfrm>
          <a:prstGeom prst="rect">
            <a:avLst/>
          </a:prstGeom>
          <a:noFill/>
          <a:ln>
            <a:noFill/>
          </a:ln>
        </p:spPr>
        <p:txBody>
          <a:bodyPr anchorCtr="0" anchor="t" bIns="91450" lIns="91450" spcFirstLastPara="1" rIns="91450" wrap="square" tIns="9145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22" name="Google Shape;122;g2ad97f235b5_0_197"/>
          <p:cNvSpPr txBox="1"/>
          <p:nvPr>
            <p:ph idx="2" type="body"/>
          </p:nvPr>
        </p:nvSpPr>
        <p:spPr>
          <a:xfrm>
            <a:off x="4940351" y="724297"/>
            <a:ext cx="3837600" cy="3696300"/>
          </a:xfrm>
          <a:prstGeom prst="rect">
            <a:avLst/>
          </a:prstGeom>
          <a:noFill/>
          <a:ln>
            <a:noFill/>
          </a:ln>
        </p:spPr>
        <p:txBody>
          <a:bodyPr anchorCtr="0" anchor="ctr" bIns="91450" lIns="91450" spcFirstLastPara="1" rIns="91450" wrap="square" tIns="91450">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23" name="Google Shape;123;g2ad97f235b5_0_197"/>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4" name="Shape 124"/>
        <p:cNvGrpSpPr/>
        <p:nvPr/>
      </p:nvGrpSpPr>
      <p:grpSpPr>
        <a:xfrm>
          <a:off x="0" y="0"/>
          <a:ext cx="0" cy="0"/>
          <a:chOff x="0" y="0"/>
          <a:chExt cx="0" cy="0"/>
        </a:xfrm>
      </p:grpSpPr>
      <p:sp>
        <p:nvSpPr>
          <p:cNvPr id="125" name="Google Shape;125;g2ad97f235b5_0_203"/>
          <p:cNvSpPr txBox="1"/>
          <p:nvPr>
            <p:ph idx="1" type="body"/>
          </p:nvPr>
        </p:nvSpPr>
        <p:spPr>
          <a:xfrm>
            <a:off x="311754" y="4231870"/>
            <a:ext cx="5999700" cy="605400"/>
          </a:xfrm>
          <a:prstGeom prst="rect">
            <a:avLst/>
          </a:prstGeom>
          <a:noFill/>
          <a:ln>
            <a:noFill/>
          </a:ln>
        </p:spPr>
        <p:txBody>
          <a:bodyPr anchorCtr="0" anchor="ctr" bIns="91450" lIns="91450" spcFirstLastPara="1" rIns="91450" wrap="square" tIns="91450">
            <a:normAutofit/>
          </a:bodyPr>
          <a:lstStyle>
            <a:lvl1pPr indent="-228600" lvl="0" marL="457200" algn="l">
              <a:lnSpc>
                <a:spcPct val="100000"/>
              </a:lnSpc>
              <a:spcBef>
                <a:spcPts val="0"/>
              </a:spcBef>
              <a:spcAft>
                <a:spcPts val="0"/>
              </a:spcAft>
              <a:buSzPts val="1800"/>
              <a:buNone/>
              <a:defRPr/>
            </a:lvl1pPr>
          </a:lstStyle>
          <a:p/>
        </p:txBody>
      </p:sp>
      <p:sp>
        <p:nvSpPr>
          <p:cNvPr id="126" name="Google Shape;126;g2ad97f235b5_0_203"/>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7" name="Shape 127"/>
        <p:cNvGrpSpPr/>
        <p:nvPr/>
      </p:nvGrpSpPr>
      <p:grpSpPr>
        <a:xfrm>
          <a:off x="0" y="0"/>
          <a:ext cx="0" cy="0"/>
          <a:chOff x="0" y="0"/>
          <a:chExt cx="0" cy="0"/>
        </a:xfrm>
      </p:grpSpPr>
      <p:sp>
        <p:nvSpPr>
          <p:cNvPr id="128" name="Google Shape;128;g2ad97f235b5_0_206"/>
          <p:cNvSpPr txBox="1"/>
          <p:nvPr>
            <p:ph hasCustomPrompt="1" type="title"/>
          </p:nvPr>
        </p:nvSpPr>
        <p:spPr>
          <a:xfrm>
            <a:off x="311754" y="1106464"/>
            <a:ext cx="8522100" cy="1964100"/>
          </a:xfrm>
          <a:prstGeom prst="rect">
            <a:avLst/>
          </a:prstGeom>
          <a:noFill/>
          <a:ln>
            <a:noFill/>
          </a:ln>
        </p:spPr>
        <p:txBody>
          <a:bodyPr anchorCtr="0" anchor="b" bIns="91450" lIns="91450" spcFirstLastPara="1" rIns="91450" wrap="square" tIns="9145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9" name="Google Shape;129;g2ad97f235b5_0_206"/>
          <p:cNvSpPr txBox="1"/>
          <p:nvPr>
            <p:ph idx="1" type="body"/>
          </p:nvPr>
        </p:nvSpPr>
        <p:spPr>
          <a:xfrm>
            <a:off x="311754" y="3153190"/>
            <a:ext cx="8522100" cy="1301100"/>
          </a:xfrm>
          <a:prstGeom prst="rect">
            <a:avLst/>
          </a:prstGeom>
          <a:noFill/>
          <a:ln>
            <a:noFill/>
          </a:ln>
        </p:spPr>
        <p:txBody>
          <a:bodyPr anchorCtr="0" anchor="t" bIns="91450" lIns="91450" spcFirstLastPara="1" rIns="91450" wrap="square" tIns="91450">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30" name="Google Shape;130;g2ad97f235b5_0_206"/>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1" name="Shape 131"/>
        <p:cNvGrpSpPr/>
        <p:nvPr/>
      </p:nvGrpSpPr>
      <p:grpSpPr>
        <a:xfrm>
          <a:off x="0" y="0"/>
          <a:ext cx="0" cy="0"/>
          <a:chOff x="0" y="0"/>
          <a:chExt cx="0" cy="0"/>
        </a:xfrm>
      </p:grpSpPr>
      <p:sp>
        <p:nvSpPr>
          <p:cNvPr id="132" name="Google Shape;132;g2ad97f235b5_0_210"/>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
    <p:spTree>
      <p:nvGrpSpPr>
        <p:cNvPr id="27" name="Shape 27"/>
        <p:cNvGrpSpPr/>
        <p:nvPr/>
      </p:nvGrpSpPr>
      <p:grpSpPr>
        <a:xfrm>
          <a:off x="0" y="0"/>
          <a:ext cx="0" cy="0"/>
          <a:chOff x="0" y="0"/>
          <a:chExt cx="0" cy="0"/>
        </a:xfrm>
      </p:grpSpPr>
      <p:sp>
        <p:nvSpPr>
          <p:cNvPr id="28" name="Google Shape;28;g142ff3d8b87_1_105"/>
          <p:cNvSpPr txBox="1"/>
          <p:nvPr>
            <p:ph idx="11" type="ftr"/>
          </p:nvPr>
        </p:nvSpPr>
        <p:spPr>
          <a:xfrm>
            <a:off x="3109495" y="4784920"/>
            <a:ext cx="2926800" cy="2574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29" name="Google Shape;29;g142ff3d8b87_1_105"/>
          <p:cNvSpPr txBox="1"/>
          <p:nvPr>
            <p:ph idx="10" type="dt"/>
          </p:nvPr>
        </p:nvSpPr>
        <p:spPr>
          <a:xfrm>
            <a:off x="457279" y="4784920"/>
            <a:ext cx="2103300" cy="257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30" name="Google Shape;30;g142ff3d8b87_1_105"/>
          <p:cNvSpPr txBox="1"/>
          <p:nvPr>
            <p:ph idx="12" type="sldNum"/>
          </p:nvPr>
        </p:nvSpPr>
        <p:spPr>
          <a:xfrm>
            <a:off x="6584814" y="4784920"/>
            <a:ext cx="21033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12"/>
          <p:cNvSpPr txBox="1"/>
          <p:nvPr>
            <p:ph type="title"/>
          </p:nvPr>
        </p:nvSpPr>
        <p:spPr>
          <a:xfrm>
            <a:off x="722438" y="3306196"/>
            <a:ext cx="7773750" cy="1021871"/>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2"/>
          <p:cNvSpPr txBox="1"/>
          <p:nvPr>
            <p:ph idx="1" type="body"/>
          </p:nvPr>
        </p:nvSpPr>
        <p:spPr>
          <a:xfrm>
            <a:off x="722438" y="2180709"/>
            <a:ext cx="7773750" cy="11254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4" name="Google Shape;34;p12"/>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2"/>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2"/>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13"/>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3"/>
          <p:cNvSpPr txBox="1"/>
          <p:nvPr>
            <p:ph idx="1" type="body"/>
          </p:nvPr>
        </p:nvSpPr>
        <p:spPr>
          <a:xfrm>
            <a:off x="350899" y="1229105"/>
            <a:ext cx="3083461" cy="3476508"/>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0" name="Google Shape;40;p13"/>
          <p:cNvSpPr txBox="1"/>
          <p:nvPr>
            <p:ph idx="2" type="body"/>
          </p:nvPr>
        </p:nvSpPr>
        <p:spPr>
          <a:xfrm>
            <a:off x="3586787" y="1229105"/>
            <a:ext cx="3085047" cy="3476508"/>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1" name="Google Shape;41;p13"/>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3"/>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3"/>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14"/>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4"/>
          <p:cNvSpPr txBox="1"/>
          <p:nvPr>
            <p:ph idx="1" type="body"/>
          </p:nvPr>
        </p:nvSpPr>
        <p:spPr>
          <a:xfrm>
            <a:off x="457279" y="1151690"/>
            <a:ext cx="4040890" cy="47997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7" name="Google Shape;47;p14"/>
          <p:cNvSpPr txBox="1"/>
          <p:nvPr>
            <p:ph idx="2" type="body"/>
          </p:nvPr>
        </p:nvSpPr>
        <p:spPr>
          <a:xfrm>
            <a:off x="457279" y="1631660"/>
            <a:ext cx="4040890" cy="2964381"/>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8" name="Google Shape;48;p14"/>
          <p:cNvSpPr txBox="1"/>
          <p:nvPr>
            <p:ph idx="3" type="body"/>
          </p:nvPr>
        </p:nvSpPr>
        <p:spPr>
          <a:xfrm>
            <a:off x="4645833" y="1151690"/>
            <a:ext cx="4042477" cy="47997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9" name="Google Shape;49;p14"/>
          <p:cNvSpPr txBox="1"/>
          <p:nvPr>
            <p:ph idx="4" type="body"/>
          </p:nvPr>
        </p:nvSpPr>
        <p:spPr>
          <a:xfrm>
            <a:off x="4645833" y="1631660"/>
            <a:ext cx="4042477" cy="2964381"/>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0" name="Google Shape;50;p14"/>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4"/>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4"/>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15"/>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5"/>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5"/>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5"/>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6"/>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6"/>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6"/>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2" name="Shape 62"/>
        <p:cNvGrpSpPr/>
        <p:nvPr/>
      </p:nvGrpSpPr>
      <p:grpSpPr>
        <a:xfrm>
          <a:off x="0" y="0"/>
          <a:ext cx="0" cy="0"/>
          <a:chOff x="0" y="0"/>
          <a:chExt cx="0" cy="0"/>
        </a:xfrm>
      </p:grpSpPr>
      <p:sp>
        <p:nvSpPr>
          <p:cNvPr id="63" name="Google Shape;63;p17"/>
          <p:cNvSpPr txBox="1"/>
          <p:nvPr>
            <p:ph type="title"/>
          </p:nvPr>
        </p:nvSpPr>
        <p:spPr>
          <a:xfrm>
            <a:off x="457280" y="204851"/>
            <a:ext cx="3008835" cy="871806"/>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7"/>
          <p:cNvSpPr txBox="1"/>
          <p:nvPr>
            <p:ph idx="1" type="body"/>
          </p:nvPr>
        </p:nvSpPr>
        <p:spPr>
          <a:xfrm>
            <a:off x="3575671" y="204852"/>
            <a:ext cx="5112638" cy="4391190"/>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5" name="Google Shape;65;p17"/>
          <p:cNvSpPr txBox="1"/>
          <p:nvPr>
            <p:ph idx="2" type="body"/>
          </p:nvPr>
        </p:nvSpPr>
        <p:spPr>
          <a:xfrm>
            <a:off x="457280" y="1076658"/>
            <a:ext cx="3008835" cy="351938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6" name="Google Shape;66;p17"/>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7"/>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7"/>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9"/>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9"/>
          <p:cNvSpPr txBox="1"/>
          <p:nvPr>
            <p:ph idx="1" type="body"/>
          </p:nvPr>
        </p:nvSpPr>
        <p:spPr>
          <a:xfrm>
            <a:off x="457280" y="1200521"/>
            <a:ext cx="8231030" cy="3395520"/>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9"/>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9"/>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9"/>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8" name="Shape 88"/>
        <p:cNvGrpSpPr/>
        <p:nvPr/>
      </p:nvGrpSpPr>
      <p:grpSpPr>
        <a:xfrm>
          <a:off x="0" y="0"/>
          <a:ext cx="0" cy="0"/>
          <a:chOff x="0" y="0"/>
          <a:chExt cx="0" cy="0"/>
        </a:xfrm>
      </p:grpSpPr>
      <p:sp>
        <p:nvSpPr>
          <p:cNvPr id="89" name="Google Shape;89;g2ad97f235b5_0_167"/>
          <p:cNvSpPr txBox="1"/>
          <p:nvPr>
            <p:ph type="title"/>
          </p:nvPr>
        </p:nvSpPr>
        <p:spPr>
          <a:xfrm>
            <a:off x="311754" y="445161"/>
            <a:ext cx="8522100" cy="573000"/>
          </a:xfrm>
          <a:prstGeom prst="rect">
            <a:avLst/>
          </a:prstGeom>
          <a:noFill/>
          <a:ln>
            <a:noFill/>
          </a:ln>
        </p:spPr>
        <p:txBody>
          <a:bodyPr anchorCtr="0" anchor="t" bIns="91450" lIns="91450" spcFirstLastPara="1" rIns="91450" wrap="square" tIns="91450">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90" name="Google Shape;90;g2ad97f235b5_0_167"/>
          <p:cNvSpPr txBox="1"/>
          <p:nvPr>
            <p:ph idx="1" type="body"/>
          </p:nvPr>
        </p:nvSpPr>
        <p:spPr>
          <a:xfrm>
            <a:off x="311754" y="1152828"/>
            <a:ext cx="8522100" cy="3417300"/>
          </a:xfrm>
          <a:prstGeom prst="rect">
            <a:avLst/>
          </a:prstGeom>
          <a:noFill/>
          <a:ln>
            <a:noFill/>
          </a:ln>
        </p:spPr>
        <p:txBody>
          <a:bodyPr anchorCtr="0" anchor="t" bIns="91450" lIns="91450" spcFirstLastPara="1" rIns="91450" wrap="square" tIns="91450">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91" name="Google Shape;91;g2ad97f235b5_0_167"/>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9.jpg"/><Relationship Id="rId6" Type="http://schemas.openxmlformats.org/officeDocument/2006/relationships/image" Target="../media/image5.png"/><Relationship Id="rId7"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36" name="Shape 136"/>
        <p:cNvGrpSpPr/>
        <p:nvPr/>
      </p:nvGrpSpPr>
      <p:grpSpPr>
        <a:xfrm>
          <a:off x="0" y="0"/>
          <a:ext cx="0" cy="0"/>
          <a:chOff x="0" y="0"/>
          <a:chExt cx="0" cy="0"/>
        </a:xfrm>
      </p:grpSpPr>
      <p:sp>
        <p:nvSpPr>
          <p:cNvPr id="137" name="Google Shape;137;g26585e5a41e_0_0"/>
          <p:cNvSpPr/>
          <p:nvPr/>
        </p:nvSpPr>
        <p:spPr>
          <a:xfrm>
            <a:off x="-1050025" y="1042200"/>
            <a:ext cx="7580100" cy="4102800"/>
          </a:xfrm>
          <a:prstGeom prst="parallelogram">
            <a:avLst>
              <a:gd fmla="val 25000" name="adj"/>
            </a:avLst>
          </a:prstGeom>
          <a:solidFill>
            <a:srgbClr val="48A8C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38" name="Google Shape;138;g26585e5a41e_0_0"/>
          <p:cNvSpPr txBox="1"/>
          <p:nvPr>
            <p:ph type="ctrTitle"/>
          </p:nvPr>
        </p:nvSpPr>
        <p:spPr>
          <a:xfrm>
            <a:off x="273575" y="1581276"/>
            <a:ext cx="5605200" cy="1468200"/>
          </a:xfrm>
          <a:prstGeom prst="rect">
            <a:avLst/>
          </a:prstGeom>
          <a:noFill/>
          <a:ln>
            <a:noFill/>
          </a:ln>
        </p:spPr>
        <p:txBody>
          <a:bodyPr anchorCtr="0" anchor="ctr" bIns="45700" lIns="91425" spcFirstLastPara="1" rIns="91425" wrap="square" tIns="45700">
            <a:normAutofit/>
          </a:bodyPr>
          <a:lstStyle/>
          <a:p>
            <a:pPr indent="0" lvl="0" marL="0" rtl="0" algn="l">
              <a:lnSpc>
                <a:spcPct val="85000"/>
              </a:lnSpc>
              <a:spcBef>
                <a:spcPts val="0"/>
              </a:spcBef>
              <a:spcAft>
                <a:spcPts val="0"/>
              </a:spcAft>
              <a:buSzPts val="1800"/>
              <a:buNone/>
            </a:pPr>
            <a:r>
              <a:rPr b="1" lang="en-US" sz="2000">
                <a:solidFill>
                  <a:schemeClr val="lt1"/>
                </a:solidFill>
                <a:latin typeface="Plus Jakarta Sans"/>
                <a:ea typeface="Plus Jakarta Sans"/>
                <a:cs typeface="Plus Jakarta Sans"/>
                <a:sym typeface="Plus Jakarta Sans"/>
              </a:rPr>
              <a:t>Automated Annual Air Quality Monitoring for Bandung</a:t>
            </a:r>
            <a:endParaRPr b="1" sz="2000">
              <a:solidFill>
                <a:schemeClr val="lt1"/>
              </a:solidFill>
              <a:latin typeface="Plus Jakarta Sans"/>
              <a:ea typeface="Plus Jakarta Sans"/>
              <a:cs typeface="Plus Jakarta Sans"/>
              <a:sym typeface="Plus Jakarta Sans"/>
            </a:endParaRPr>
          </a:p>
        </p:txBody>
      </p:sp>
      <p:sp>
        <p:nvSpPr>
          <p:cNvPr id="139" name="Google Shape;139;g26585e5a41e_0_0"/>
          <p:cNvSpPr txBox="1"/>
          <p:nvPr>
            <p:ph idx="1" type="subTitle"/>
          </p:nvPr>
        </p:nvSpPr>
        <p:spPr>
          <a:xfrm>
            <a:off x="273575" y="3001175"/>
            <a:ext cx="4789500" cy="7929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640"/>
              </a:spcBef>
              <a:spcAft>
                <a:spcPts val="0"/>
              </a:spcAft>
              <a:buClr>
                <a:schemeClr val="dk1"/>
              </a:buClr>
              <a:buSzPts val="1100"/>
              <a:buFont typeface="Arial"/>
              <a:buNone/>
            </a:pPr>
            <a:r>
              <a:rPr b="1" lang="en-US" sz="1800">
                <a:solidFill>
                  <a:schemeClr val="lt1"/>
                </a:solidFill>
                <a:latin typeface="Plus Jakarta Sans"/>
                <a:ea typeface="Plus Jakarta Sans"/>
                <a:cs typeface="Plus Jakarta Sans"/>
                <a:sym typeface="Plus Jakarta Sans"/>
              </a:rPr>
              <a:t>Rafli Firmansyah</a:t>
            </a:r>
            <a:endParaRPr sz="1800">
              <a:solidFill>
                <a:schemeClr val="lt1"/>
              </a:solidFill>
            </a:endParaRPr>
          </a:p>
        </p:txBody>
      </p:sp>
      <p:pic>
        <p:nvPicPr>
          <p:cNvPr id="140" name="Google Shape;140;g26585e5a41e_0_0"/>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cxnSp>
        <p:nvCxnSpPr>
          <p:cNvPr id="141" name="Google Shape;141;g26585e5a41e_0_0"/>
          <p:cNvCxnSpPr/>
          <p:nvPr/>
        </p:nvCxnSpPr>
        <p:spPr>
          <a:xfrm>
            <a:off x="609925" y="4433975"/>
            <a:ext cx="3933900" cy="0"/>
          </a:xfrm>
          <a:prstGeom prst="straightConnector1">
            <a:avLst/>
          </a:prstGeom>
          <a:noFill/>
          <a:ln cap="flat" cmpd="sng" w="9525">
            <a:solidFill>
              <a:schemeClr val="lt1"/>
            </a:solidFill>
            <a:prstDash val="solid"/>
            <a:round/>
            <a:headEnd len="sm" w="sm" type="none"/>
            <a:tailEnd len="sm" w="sm" type="none"/>
          </a:ln>
        </p:spPr>
      </p:cxnSp>
      <p:sp>
        <p:nvSpPr>
          <p:cNvPr id="142" name="Google Shape;142;g26585e5a41e_0_0"/>
          <p:cNvSpPr/>
          <p:nvPr/>
        </p:nvSpPr>
        <p:spPr>
          <a:xfrm>
            <a:off x="1144250" y="4372475"/>
            <a:ext cx="611700" cy="123000"/>
          </a:xfrm>
          <a:prstGeom prst="roundRect">
            <a:avLst>
              <a:gd fmla="val 50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43" name="Google Shape;143;g26585e5a41e_0_0"/>
          <p:cNvSpPr/>
          <p:nvPr/>
        </p:nvSpPr>
        <p:spPr>
          <a:xfrm rot="-1974178">
            <a:off x="5563413" y="2328431"/>
            <a:ext cx="1120545" cy="1120545"/>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44" name="Google Shape;144;g26585e5a41e_0_0"/>
          <p:cNvSpPr/>
          <p:nvPr/>
        </p:nvSpPr>
        <p:spPr>
          <a:xfrm rot="-3576283">
            <a:off x="4993794" y="3068971"/>
            <a:ext cx="3038762" cy="3137189"/>
          </a:xfrm>
          <a:prstGeom prst="ellipse">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22" name="Shape 222"/>
        <p:cNvGrpSpPr/>
        <p:nvPr/>
      </p:nvGrpSpPr>
      <p:grpSpPr>
        <a:xfrm>
          <a:off x="0" y="0"/>
          <a:ext cx="0" cy="0"/>
          <a:chOff x="0" y="0"/>
          <a:chExt cx="0" cy="0"/>
        </a:xfrm>
      </p:grpSpPr>
      <p:pic>
        <p:nvPicPr>
          <p:cNvPr id="223" name="Google Shape;223;g37400684897_0_5"/>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24" name="Google Shape;224;g37400684897_0_5"/>
          <p:cNvSpPr txBox="1"/>
          <p:nvPr/>
        </p:nvSpPr>
        <p:spPr>
          <a:xfrm>
            <a:off x="227288" y="449050"/>
            <a:ext cx="8691000" cy="19842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None/>
            </a:pPr>
            <a:r>
              <a:rPr b="1" lang="en-US" sz="1100">
                <a:solidFill>
                  <a:schemeClr val="dk1"/>
                </a:solidFill>
              </a:rPr>
              <a:t>3. Visualisasi Data dari Warehouse</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Penyajian Data:</a:t>
            </a:r>
            <a:r>
              <a:rPr lang="en-US" sz="1100">
                <a:solidFill>
                  <a:schemeClr val="dk1"/>
                </a:solidFill>
              </a:rPr>
              <a:t> Data yang tersimpan di </a:t>
            </a:r>
            <a:r>
              <a:rPr i="1" lang="en-US" sz="1100">
                <a:solidFill>
                  <a:schemeClr val="dk1"/>
                </a:solidFill>
              </a:rPr>
              <a:t>Data Warehouse</a:t>
            </a:r>
            <a:r>
              <a:rPr lang="en-US" sz="1100">
                <a:solidFill>
                  <a:schemeClr val="dk1"/>
                </a:solidFill>
              </a:rPr>
              <a:t> kemudian diakses oleh sebuah aplikasi web interaktif yang dibangun menggunakan </a:t>
            </a:r>
            <a:r>
              <a:rPr b="1" lang="en-US" sz="1100">
                <a:solidFill>
                  <a:schemeClr val="dk1"/>
                </a:solidFill>
              </a:rPr>
              <a:t>Streamlit</a:t>
            </a:r>
            <a:r>
              <a:rPr lang="en-US" sz="1100">
                <a:solidFill>
                  <a:schemeClr val="dk1"/>
                </a:solidFill>
              </a:rPr>
              <a:t>. Dashboard ini menyajikan data dalam bentuk visual (grafik, tabel) yang mudah dipahami, memungkinkan pengguna untuk menjelajahi tren kualitas udara secara mandiri.</a:t>
            </a:r>
            <a:endParaRPr sz="1100">
              <a:solidFill>
                <a:schemeClr val="dk1"/>
              </a:solidFill>
            </a:endParaRPr>
          </a:p>
          <a:p>
            <a:pPr indent="0" lvl="0" marL="0" rtl="0" algn="l">
              <a:lnSpc>
                <a:spcPct val="115000"/>
              </a:lnSpc>
              <a:spcBef>
                <a:spcPts val="1200"/>
              </a:spcBef>
              <a:spcAft>
                <a:spcPts val="0"/>
              </a:spcAft>
              <a:buNone/>
            </a:pPr>
            <a:r>
              <a:rPr b="1" lang="en-US" sz="1100">
                <a:solidFill>
                  <a:schemeClr val="dk1"/>
                </a:solidFill>
              </a:rPr>
              <a:t>Diagram Alur Arsitektur</a:t>
            </a:r>
            <a:endParaRPr b="1" sz="1100">
              <a:solidFill>
                <a:schemeClr val="dk1"/>
              </a:solidFill>
            </a:endParaRPr>
          </a:p>
          <a:p>
            <a:pPr indent="0" lvl="0" marL="0" rtl="0" algn="l">
              <a:lnSpc>
                <a:spcPct val="115000"/>
              </a:lnSpc>
              <a:spcBef>
                <a:spcPts val="1200"/>
              </a:spcBef>
              <a:spcAft>
                <a:spcPts val="0"/>
              </a:spcAft>
              <a:buNone/>
            </a:pPr>
            <a:r>
              <a:rPr lang="en-US" sz="1100">
                <a:solidFill>
                  <a:schemeClr val="dk1"/>
                </a:solidFill>
              </a:rPr>
              <a:t>[Sumber: CSV/API] -&gt; [Ekstraksi: Python &amp; Airflow] -&gt; [Staging: Neon DB] -&gt; [Transformasi: Spark] -&gt; [Warehouse: Neon DB] -&gt; [Visualisasi: Streamlit]</a:t>
            </a:r>
            <a:endParaRPr sz="1100">
              <a:solidFill>
                <a:schemeClr val="dk1"/>
              </a:solidFill>
            </a:endParaRPr>
          </a:p>
          <a:p>
            <a:pPr indent="0" lvl="0" marL="0" rtl="0" algn="l">
              <a:lnSpc>
                <a:spcPct val="115000"/>
              </a:lnSpc>
              <a:spcBef>
                <a:spcPts val="1200"/>
              </a:spcBef>
              <a:spcAft>
                <a:spcPts val="0"/>
              </a:spcAft>
              <a:buNone/>
            </a:pPr>
            <a:r>
              <a:t/>
            </a:r>
            <a:endParaRPr sz="1100">
              <a:solidFill>
                <a:schemeClr val="dk1"/>
              </a:solidFill>
            </a:endParaRPr>
          </a:p>
          <a:p>
            <a:pPr indent="0" lvl="0" marL="0" rtl="0" algn="l">
              <a:lnSpc>
                <a:spcPct val="115000"/>
              </a:lnSpc>
              <a:spcBef>
                <a:spcPts val="1200"/>
              </a:spcBef>
              <a:spcAft>
                <a:spcPts val="1200"/>
              </a:spcAft>
              <a:buNone/>
            </a:pPr>
            <a:r>
              <a:t/>
            </a:r>
            <a:endParaRPr b="1" sz="13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228" name="Shape 228"/>
        <p:cNvGrpSpPr/>
        <p:nvPr/>
      </p:nvGrpSpPr>
      <p:grpSpPr>
        <a:xfrm>
          <a:off x="0" y="0"/>
          <a:ext cx="0" cy="0"/>
          <a:chOff x="0" y="0"/>
          <a:chExt cx="0" cy="0"/>
        </a:xfrm>
      </p:grpSpPr>
      <p:sp>
        <p:nvSpPr>
          <p:cNvPr id="229" name="Google Shape;229;g27348ee98e6_0_37"/>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30" name="Google Shape;230;g27348ee98e6_0_37"/>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31" name="Google Shape;231;g27348ee98e6_0_37"/>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32" name="Google Shape;232;g27348ee98e6_0_37"/>
          <p:cNvSpPr txBox="1"/>
          <p:nvPr>
            <p:ph type="ctrTitle"/>
          </p:nvPr>
        </p:nvSpPr>
        <p:spPr>
          <a:xfrm>
            <a:off x="4473325" y="2352200"/>
            <a:ext cx="4337400" cy="13578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85000"/>
              </a:lnSpc>
              <a:spcBef>
                <a:spcPts val="0"/>
              </a:spcBef>
              <a:spcAft>
                <a:spcPts val="0"/>
              </a:spcAft>
              <a:buSzPct val="37500"/>
              <a:buNone/>
            </a:pPr>
            <a:r>
              <a:rPr b="1" lang="en-US" sz="4800">
                <a:solidFill>
                  <a:schemeClr val="lt1"/>
                </a:solidFill>
                <a:latin typeface="Plus Jakarta Sans"/>
                <a:ea typeface="Plus Jakarta Sans"/>
                <a:cs typeface="Plus Jakarta Sans"/>
                <a:sym typeface="Plus Jakarta Sans"/>
              </a:rPr>
              <a:t>Data Understanding</a:t>
            </a:r>
            <a:endParaRPr b="1" sz="4800">
              <a:solidFill>
                <a:schemeClr val="lt1"/>
              </a:solidFill>
              <a:latin typeface="Plus Jakarta Sans"/>
              <a:ea typeface="Plus Jakarta Sans"/>
              <a:cs typeface="Plus Jakarta Sans"/>
              <a:sym typeface="Plus Jakarta Sans"/>
            </a:endParaRPr>
          </a:p>
        </p:txBody>
      </p:sp>
      <p:pic>
        <p:nvPicPr>
          <p:cNvPr id="233" name="Google Shape;233;g27348ee98e6_0_37"/>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37" name="Shape 237"/>
        <p:cNvGrpSpPr/>
        <p:nvPr/>
      </p:nvGrpSpPr>
      <p:grpSpPr>
        <a:xfrm>
          <a:off x="0" y="0"/>
          <a:ext cx="0" cy="0"/>
          <a:chOff x="0" y="0"/>
          <a:chExt cx="0" cy="0"/>
        </a:xfrm>
      </p:grpSpPr>
      <p:pic>
        <p:nvPicPr>
          <p:cNvPr id="238" name="Google Shape;238;g27348ee98e6_0_45"/>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39" name="Google Shape;239;g27348ee98e6_0_45"/>
          <p:cNvSpPr txBox="1"/>
          <p:nvPr/>
        </p:nvSpPr>
        <p:spPr>
          <a:xfrm>
            <a:off x="230650" y="319025"/>
            <a:ext cx="8584500" cy="4344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Data Understanding</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Pada fase awal proyek, pemahaman data difokuskan pada dataset yang terkontrol untuk memvalidasi pipeline. Berikut adalah rincian mengenai sumber, struktur, dan kualitas data yang digunakan.</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1. Sumber dan Jenis Data</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Sumber Utama:</a:t>
            </a:r>
            <a:r>
              <a:rPr lang="en-US" sz="1100">
                <a:solidFill>
                  <a:schemeClr val="dk1"/>
                </a:solidFill>
              </a:rPr>
              <a:t> Sebuah file CSV (Comma-Separated Values) tunggal yang telah dikurasi.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Asal Data:</a:t>
            </a:r>
            <a:r>
              <a:rPr lang="en-US" sz="1100">
                <a:solidFill>
                  <a:schemeClr val="dk1"/>
                </a:solidFill>
              </a:rPr>
              <a:t> File ini merupakan hasil dari proses ekstraksi dan pembersihan semi-manual dari berbagai laporan kualitas udara. Untuk studi kasus awal ini, fokusnya adalah pada data PM2.5 tahunan untuk Kota Bandung dari tahun 2022 hingga 2025.</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Jenis Data:</a:t>
            </a:r>
            <a:r>
              <a:rPr lang="en-US" sz="1100">
                <a:solidFill>
                  <a:schemeClr val="dk1"/>
                </a:solidFill>
              </a:rPr>
              <a:t> Data yang digunakan bersifat </a:t>
            </a:r>
            <a:r>
              <a:rPr b="1" lang="en-US" sz="1100">
                <a:solidFill>
                  <a:schemeClr val="dk1"/>
                </a:solidFill>
              </a:rPr>
              <a:t>historis</a:t>
            </a:r>
            <a:r>
              <a:rPr lang="en-US" sz="1100">
                <a:solidFill>
                  <a:schemeClr val="dk1"/>
                </a:solidFill>
              </a:rPr>
              <a:t>, </a:t>
            </a:r>
            <a:r>
              <a:rPr b="1" lang="en-US" sz="1100">
                <a:solidFill>
                  <a:schemeClr val="dk1"/>
                </a:solidFill>
              </a:rPr>
              <a:t>tabular</a:t>
            </a:r>
            <a:r>
              <a:rPr lang="en-US" sz="1100">
                <a:solidFill>
                  <a:schemeClr val="dk1"/>
                </a:solidFill>
              </a:rPr>
              <a:t>, dan </a:t>
            </a:r>
            <a:r>
              <a:rPr b="1" lang="en-US" sz="1100">
                <a:solidFill>
                  <a:schemeClr val="dk1"/>
                </a:solidFill>
              </a:rPr>
              <a:t>kuantitatif</a:t>
            </a:r>
            <a:r>
              <a:rPr lang="en-US" sz="1100">
                <a:solidFill>
                  <a:schemeClr val="dk1"/>
                </a:solidFill>
              </a:rPr>
              <a:t>, yang sudah disiapkan dalam format yang siap untuk diolah.</a:t>
            </a:r>
            <a:endParaRPr sz="1100">
              <a:solidFill>
                <a:schemeClr val="dk1"/>
              </a:solidFill>
            </a:endParaRPr>
          </a:p>
          <a:p>
            <a:pPr indent="0" lvl="0" marL="0" rtl="0" algn="l">
              <a:lnSpc>
                <a:spcPct val="115000"/>
              </a:lnSpc>
              <a:spcBef>
                <a:spcPts val="1200"/>
              </a:spcBef>
              <a:spcAft>
                <a:spcPts val="0"/>
              </a:spcAft>
              <a:buNone/>
            </a:pPr>
            <a:r>
              <a:rPr b="1" lang="en-US" sz="1100">
                <a:solidFill>
                  <a:schemeClr val="dk1"/>
                </a:solidFill>
              </a:rPr>
              <a:t>2. Struktur dan Jumlah Data</a:t>
            </a:r>
            <a:endParaRPr b="1" sz="1100">
              <a:solidFill>
                <a:schemeClr val="dk1"/>
              </a:solidFill>
            </a:endParaRPr>
          </a:p>
          <a:p>
            <a:pPr indent="0" lvl="0" marL="0" rtl="0" algn="l">
              <a:lnSpc>
                <a:spcPct val="115000"/>
              </a:lnSpc>
              <a:spcBef>
                <a:spcPts val="1200"/>
              </a:spcBef>
              <a:spcAft>
                <a:spcPts val="0"/>
              </a:spcAft>
              <a:buNone/>
            </a:pPr>
            <a:r>
              <a:rPr lang="en-US" sz="1100">
                <a:solidFill>
                  <a:schemeClr val="dk1"/>
                </a:solidFill>
              </a:rPr>
              <a:t>Struktur data dalam file CSV telah dirancang agar sederhana dan mudah diproses oleh pipeline.</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Struktur Kolom:</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US" sz="1100">
                <a:solidFill>
                  <a:srgbClr val="188038"/>
                </a:solidFill>
                <a:latin typeface="Roboto Mono"/>
                <a:ea typeface="Roboto Mono"/>
                <a:cs typeface="Roboto Mono"/>
                <a:sym typeface="Roboto Mono"/>
              </a:rPr>
              <a:t>Tahun</a:t>
            </a:r>
            <a:r>
              <a:rPr lang="en-US" sz="1100">
                <a:solidFill>
                  <a:schemeClr val="dk1"/>
                </a:solidFill>
              </a:rPr>
              <a:t> (Integer): Tahun pengukuran data.</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US" sz="1100">
                <a:solidFill>
                  <a:srgbClr val="188038"/>
                </a:solidFill>
                <a:latin typeface="Roboto Mono"/>
                <a:ea typeface="Roboto Mono"/>
                <a:cs typeface="Roboto Mono"/>
                <a:sym typeface="Roboto Mono"/>
              </a:rPr>
              <a:t>Kota</a:t>
            </a:r>
            <a:r>
              <a:rPr lang="en-US" sz="1100">
                <a:solidFill>
                  <a:schemeClr val="dk1"/>
                </a:solidFill>
              </a:rPr>
              <a:t> (String): Nama kota, dalam hal ini 'Bandung'.</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US" sz="1100">
                <a:solidFill>
                  <a:srgbClr val="188038"/>
                </a:solidFill>
                <a:latin typeface="Roboto Mono"/>
                <a:ea typeface="Roboto Mono"/>
                <a:cs typeface="Roboto Mono"/>
                <a:sym typeface="Roboto Mono"/>
              </a:rPr>
              <a:t>parameter</a:t>
            </a:r>
            <a:r>
              <a:rPr lang="en-US" sz="1100">
                <a:solidFill>
                  <a:schemeClr val="dk1"/>
                </a:solidFill>
              </a:rPr>
              <a:t> (String): Jenis polutan yang diukur, yaitu 'pm2.5'.</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US" sz="1100">
                <a:solidFill>
                  <a:srgbClr val="188038"/>
                </a:solidFill>
                <a:latin typeface="Roboto Mono"/>
                <a:ea typeface="Roboto Mono"/>
                <a:cs typeface="Roboto Mono"/>
                <a:sym typeface="Roboto Mono"/>
              </a:rPr>
              <a:t>nilai</a:t>
            </a:r>
            <a:r>
              <a:rPr lang="en-US" sz="1100">
                <a:solidFill>
                  <a:schemeClr val="dk1"/>
                </a:solidFill>
              </a:rPr>
              <a:t> (Float): Nilai numerik konsentrasi polutan.</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US" sz="1100">
                <a:solidFill>
                  <a:srgbClr val="188038"/>
                </a:solidFill>
                <a:latin typeface="Roboto Mono"/>
                <a:ea typeface="Roboto Mono"/>
                <a:cs typeface="Roboto Mono"/>
                <a:sym typeface="Roboto Mono"/>
              </a:rPr>
              <a:t>satuan</a:t>
            </a:r>
            <a:r>
              <a:rPr lang="en-US" sz="1100">
                <a:solidFill>
                  <a:schemeClr val="dk1"/>
                </a:solidFill>
              </a:rPr>
              <a:t> (String): Satuan pengukuran, yaitu 'ug/m3'.</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Jumlah Data:</a:t>
            </a:r>
            <a:r>
              <a:rPr lang="en-US" sz="1100">
                <a:solidFill>
                  <a:schemeClr val="dk1"/>
                </a:solidFill>
              </a:rPr>
              <a:t> Untuk fase awal ini, volume data sangat kecil dan terkelola, yaitu terdiri dari </a:t>
            </a:r>
            <a:r>
              <a:rPr b="1" lang="en-US" sz="1100">
                <a:solidFill>
                  <a:schemeClr val="dk1"/>
                </a:solidFill>
              </a:rPr>
              <a:t>4 baris data</a:t>
            </a:r>
            <a:r>
              <a:rPr lang="en-US" sz="1100">
                <a:solidFill>
                  <a:schemeClr val="dk1"/>
                </a:solidFill>
              </a:rPr>
              <a:t> yang mencakup data untuk 4 tahun.</a:t>
            </a:r>
            <a:endParaRPr sz="1100">
              <a:solidFill>
                <a:schemeClr val="dk1"/>
              </a:solidFill>
            </a:endParaRPr>
          </a:p>
          <a:p>
            <a:pPr indent="0" lvl="0" marL="0" rtl="0" algn="l">
              <a:lnSpc>
                <a:spcPct val="100000"/>
              </a:lnSpc>
              <a:spcBef>
                <a:spcPts val="1200"/>
              </a:spcBef>
              <a:spcAft>
                <a:spcPts val="1200"/>
              </a:spcAft>
              <a:buClr>
                <a:schemeClr val="dk1"/>
              </a:buClr>
              <a:buSzPts val="1100"/>
              <a:buFont typeface="Arial"/>
              <a:buNone/>
            </a:pPr>
            <a:r>
              <a:t/>
            </a:r>
            <a:endParaRPr b="1" sz="11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43" name="Shape 243"/>
        <p:cNvGrpSpPr/>
        <p:nvPr/>
      </p:nvGrpSpPr>
      <p:grpSpPr>
        <a:xfrm>
          <a:off x="0" y="0"/>
          <a:ext cx="0" cy="0"/>
          <a:chOff x="0" y="0"/>
          <a:chExt cx="0" cy="0"/>
        </a:xfrm>
      </p:grpSpPr>
      <p:pic>
        <p:nvPicPr>
          <p:cNvPr id="244" name="Google Shape;244;g36f48e18d0b_0_38"/>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45" name="Google Shape;245;g36f48e18d0b_0_38"/>
          <p:cNvSpPr txBox="1"/>
          <p:nvPr/>
        </p:nvSpPr>
        <p:spPr>
          <a:xfrm>
            <a:off x="172975" y="705300"/>
            <a:ext cx="8799600" cy="4344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3. Metode Pengumpulan Data</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Pada tahap ini, metode pengumpulan data sangat langsung dan sederhana, dirancang untuk menguji fungsionalitas pipeline.</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US" sz="1100">
                <a:solidFill>
                  <a:schemeClr val="dk1"/>
                </a:solidFill>
              </a:rPr>
              <a:t>Proses </a:t>
            </a:r>
            <a:r>
              <a:rPr i="1" lang="en-US" sz="1100">
                <a:solidFill>
                  <a:schemeClr val="dk1"/>
                </a:solidFill>
              </a:rPr>
              <a:t>Extract</a:t>
            </a:r>
            <a:r>
              <a:rPr lang="en-US" sz="1100">
                <a:solidFill>
                  <a:schemeClr val="dk1"/>
                </a:solidFill>
              </a:rPr>
              <a:t> dalam pipeline akan dimulai dengan </a:t>
            </a:r>
            <a:r>
              <a:rPr b="1" lang="en-US" sz="1100">
                <a:solidFill>
                  <a:schemeClr val="dk1"/>
                </a:solidFill>
              </a:rPr>
              <a:t>membaca file CSV yang sudah disiapkan</a:t>
            </a:r>
            <a:r>
              <a:rPr lang="en-US" sz="1100">
                <a:solidFill>
                  <a:schemeClr val="dk1"/>
                </a:solidFill>
              </a:rPr>
              <a:t> dari direktori lokal. Tidak ada proses koneksi ke API eksternal atau web scraping yang dilakukan pada tahap ini.</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4. Tinjauan Kualitas Data</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Karena data telah melalui proses pembersihan manual, kualitasnya sudah sangat tinggi. Namun, sebagai praktik terbaik, pipeline akan tetap melakukan beberapa validasi dasar.</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Data Hilang (</a:t>
            </a:r>
            <a:r>
              <a:rPr b="1" i="1" lang="en-US" sz="1100">
                <a:solidFill>
                  <a:schemeClr val="dk1"/>
                </a:solidFill>
              </a:rPr>
              <a:t>Missing Values</a:t>
            </a:r>
            <a:r>
              <a:rPr b="1" lang="en-US" sz="1100">
                <a:solidFill>
                  <a:schemeClr val="dk1"/>
                </a:solidFill>
              </a:rPr>
              <a:t>):</a:t>
            </a:r>
            <a:r>
              <a:rPr lang="en-US" sz="1100">
                <a:solidFill>
                  <a:schemeClr val="dk1"/>
                </a:solidFill>
              </a:rPr>
              <a:t> Risiko sangat rendah, namun proses transformasi akan tetap memeriksa jika ada sel yang kosong.</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Duplikasi Data:</a:t>
            </a:r>
            <a:r>
              <a:rPr lang="en-US" sz="1100">
                <a:solidFill>
                  <a:schemeClr val="dk1"/>
                </a:solidFill>
              </a:rPr>
              <a:t> Risiko hampir tidak ada, tetapi langkah deduplikasi akan tetap dijalankan untuk memastikan tidak ada baris yang identik.</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Konsistensi Data:</a:t>
            </a:r>
            <a:r>
              <a:rPr lang="en-US" sz="1100">
                <a:solidFill>
                  <a:schemeClr val="dk1"/>
                </a:solidFill>
              </a:rPr>
              <a:t> Format data sudah konsisten. Pipeline hanya perlu memastikan tipe data setiap kolom sudah benar (misalnya, kolom </a:t>
            </a:r>
            <a:r>
              <a:rPr lang="en-US" sz="1100">
                <a:solidFill>
                  <a:srgbClr val="188038"/>
                </a:solidFill>
                <a:latin typeface="Roboto Mono"/>
                <a:ea typeface="Roboto Mono"/>
                <a:cs typeface="Roboto Mono"/>
                <a:sym typeface="Roboto Mono"/>
              </a:rPr>
              <a:t>nilai</a:t>
            </a:r>
            <a:r>
              <a:rPr lang="en-US" sz="1100">
                <a:solidFill>
                  <a:schemeClr val="dk1"/>
                </a:solidFill>
              </a:rPr>
              <a:t> adalah numerik).</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Outlier:</a:t>
            </a:r>
            <a:r>
              <a:rPr lang="en-US" sz="1100">
                <a:solidFill>
                  <a:schemeClr val="dk1"/>
                </a:solidFill>
              </a:rPr>
              <a:t> Meskipun datanya sedikit, logika untuk mendeteksi nilai yang tidak wajar (jika ada) tetap bisa diterapkan sebagai bagian dari </a:t>
            </a:r>
            <a:r>
              <a:rPr i="1" lang="en-US" sz="1100">
                <a:solidFill>
                  <a:schemeClr val="dk1"/>
                </a:solidFill>
              </a:rPr>
              <a:t>job</a:t>
            </a:r>
            <a:r>
              <a:rPr lang="en-US" sz="1100">
                <a:solidFill>
                  <a:schemeClr val="dk1"/>
                </a:solidFill>
              </a:rPr>
              <a:t> transformasi untuk memastikan integritas data.</a:t>
            </a:r>
            <a:endParaRPr sz="1100">
              <a:solidFill>
                <a:schemeClr val="dk1"/>
              </a:solidFill>
            </a:endParaRPr>
          </a:p>
          <a:p>
            <a:pPr indent="0" lvl="0" marL="0" rtl="0" algn="l">
              <a:lnSpc>
                <a:spcPct val="100000"/>
              </a:lnSpc>
              <a:spcBef>
                <a:spcPts val="1200"/>
              </a:spcBef>
              <a:spcAft>
                <a:spcPts val="1200"/>
              </a:spcAft>
              <a:buClr>
                <a:schemeClr val="dk1"/>
              </a:buClr>
              <a:buSzPts val="1100"/>
              <a:buFont typeface="Arial"/>
              <a:buNone/>
            </a:pPr>
            <a:r>
              <a:t/>
            </a:r>
            <a:endParaRPr b="1" sz="13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249" name="Shape 249"/>
        <p:cNvGrpSpPr/>
        <p:nvPr/>
      </p:nvGrpSpPr>
      <p:grpSpPr>
        <a:xfrm>
          <a:off x="0" y="0"/>
          <a:ext cx="0" cy="0"/>
          <a:chOff x="0" y="0"/>
          <a:chExt cx="0" cy="0"/>
        </a:xfrm>
      </p:grpSpPr>
      <p:sp>
        <p:nvSpPr>
          <p:cNvPr id="250" name="Google Shape;250;g27348ee98e6_0_52"/>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51" name="Google Shape;251;g27348ee98e6_0_52"/>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52" name="Google Shape;252;g27348ee98e6_0_52"/>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53" name="Google Shape;253;g27348ee98e6_0_52"/>
          <p:cNvSpPr txBox="1"/>
          <p:nvPr>
            <p:ph type="ctrTitle"/>
          </p:nvPr>
        </p:nvSpPr>
        <p:spPr>
          <a:xfrm>
            <a:off x="4473325" y="2352200"/>
            <a:ext cx="4337400" cy="13578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85000"/>
              </a:lnSpc>
              <a:spcBef>
                <a:spcPts val="0"/>
              </a:spcBef>
              <a:spcAft>
                <a:spcPts val="0"/>
              </a:spcAft>
              <a:buSzPct val="37500"/>
              <a:buNone/>
            </a:pPr>
            <a:r>
              <a:rPr b="1" lang="en-US" sz="4800">
                <a:solidFill>
                  <a:schemeClr val="lt1"/>
                </a:solidFill>
                <a:latin typeface="Plus Jakarta Sans"/>
                <a:ea typeface="Plus Jakarta Sans"/>
                <a:cs typeface="Plus Jakarta Sans"/>
                <a:sym typeface="Plus Jakarta Sans"/>
              </a:rPr>
              <a:t>Transformation &amp; Consideration</a:t>
            </a:r>
            <a:endParaRPr b="1" sz="4800">
              <a:solidFill>
                <a:schemeClr val="lt1"/>
              </a:solidFill>
              <a:latin typeface="Plus Jakarta Sans"/>
              <a:ea typeface="Plus Jakarta Sans"/>
              <a:cs typeface="Plus Jakarta Sans"/>
              <a:sym typeface="Plus Jakarta Sans"/>
            </a:endParaRPr>
          </a:p>
        </p:txBody>
      </p:sp>
      <p:pic>
        <p:nvPicPr>
          <p:cNvPr id="254" name="Google Shape;254;g27348ee98e6_0_52"/>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58" name="Shape 258"/>
        <p:cNvGrpSpPr/>
        <p:nvPr/>
      </p:nvGrpSpPr>
      <p:grpSpPr>
        <a:xfrm>
          <a:off x="0" y="0"/>
          <a:ext cx="0" cy="0"/>
          <a:chOff x="0" y="0"/>
          <a:chExt cx="0" cy="0"/>
        </a:xfrm>
      </p:grpSpPr>
      <p:pic>
        <p:nvPicPr>
          <p:cNvPr id="259" name="Google Shape;259;g27348ee98e6_0_60"/>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60" name="Google Shape;260;g27348ee98e6_0_60"/>
          <p:cNvSpPr txBox="1"/>
          <p:nvPr/>
        </p:nvSpPr>
        <p:spPr>
          <a:xfrm>
            <a:off x="229675" y="249225"/>
            <a:ext cx="1732500" cy="413700"/>
          </a:xfrm>
          <a:prstGeom prst="rect">
            <a:avLst/>
          </a:prstGeom>
          <a:noFill/>
          <a:ln>
            <a:noFill/>
          </a:ln>
        </p:spPr>
        <p:txBody>
          <a:bodyPr anchorCtr="0" anchor="t" bIns="91450" lIns="91450" spcFirstLastPara="1" rIns="91450" wrap="square" tIns="91450">
            <a:noAutofit/>
          </a:bodyPr>
          <a:lstStyle/>
          <a:p>
            <a:pPr indent="0" lvl="0" marL="0" marR="0" rtl="0" algn="l">
              <a:lnSpc>
                <a:spcPct val="100000"/>
              </a:lnSpc>
              <a:spcBef>
                <a:spcPts val="0"/>
              </a:spcBef>
              <a:spcAft>
                <a:spcPts val="0"/>
              </a:spcAft>
              <a:buClr>
                <a:srgbClr val="000000"/>
              </a:buClr>
              <a:buSzPts val="3000"/>
              <a:buFont typeface="Arial"/>
              <a:buNone/>
            </a:pPr>
            <a:r>
              <a:rPr b="1" lang="en-US" sz="2000">
                <a:solidFill>
                  <a:schemeClr val="dk1"/>
                </a:solidFill>
              </a:rPr>
              <a:t>Data sources</a:t>
            </a:r>
            <a:endParaRPr sz="2000">
              <a:solidFill>
                <a:srgbClr val="262626"/>
              </a:solidFill>
              <a:latin typeface="Plus Jakarta Sans"/>
              <a:ea typeface="Plus Jakarta Sans"/>
              <a:cs typeface="Plus Jakarta Sans"/>
              <a:sym typeface="Plus Jakarta Sans"/>
            </a:endParaRPr>
          </a:p>
        </p:txBody>
      </p:sp>
      <p:pic>
        <p:nvPicPr>
          <p:cNvPr id="261" name="Google Shape;261;g27348ee98e6_0_60" title="1_NIHwLOeU3UBxajQc-M3vug.png"/>
          <p:cNvPicPr preferRelativeResize="0"/>
          <p:nvPr/>
        </p:nvPicPr>
        <p:blipFill rotWithShape="1">
          <a:blip r:embed="rId4">
            <a:alphaModFix/>
          </a:blip>
          <a:srcRect b="0" l="74812" r="2522" t="38214"/>
          <a:stretch/>
        </p:blipFill>
        <p:spPr>
          <a:xfrm>
            <a:off x="3263875" y="1523075"/>
            <a:ext cx="601390" cy="702424"/>
          </a:xfrm>
          <a:prstGeom prst="rect">
            <a:avLst/>
          </a:prstGeom>
          <a:noFill/>
          <a:ln>
            <a:noFill/>
          </a:ln>
        </p:spPr>
      </p:pic>
      <p:pic>
        <p:nvPicPr>
          <p:cNvPr id="262" name="Google Shape;262;g27348ee98e6_0_60" title="1_NIHwLOeU3UBxajQc-M3vug.png"/>
          <p:cNvPicPr preferRelativeResize="0"/>
          <p:nvPr/>
        </p:nvPicPr>
        <p:blipFill rotWithShape="1">
          <a:blip r:embed="rId4">
            <a:alphaModFix/>
          </a:blip>
          <a:srcRect b="7584" l="40034" r="39053" t="41068"/>
          <a:stretch/>
        </p:blipFill>
        <p:spPr>
          <a:xfrm>
            <a:off x="318725" y="1543650"/>
            <a:ext cx="667675" cy="702416"/>
          </a:xfrm>
          <a:prstGeom prst="rect">
            <a:avLst/>
          </a:prstGeom>
          <a:noFill/>
          <a:ln>
            <a:noFill/>
          </a:ln>
        </p:spPr>
      </p:pic>
      <p:pic>
        <p:nvPicPr>
          <p:cNvPr id="263" name="Google Shape;263;g27348ee98e6_0_60" title="raf,360x360,075,t,fafafa_ca443f4786.jpg"/>
          <p:cNvPicPr preferRelativeResize="0"/>
          <p:nvPr/>
        </p:nvPicPr>
        <p:blipFill rotWithShape="1">
          <a:blip r:embed="rId5">
            <a:alphaModFix/>
          </a:blip>
          <a:srcRect b="34705" l="0" r="47780" t="37509"/>
          <a:stretch/>
        </p:blipFill>
        <p:spPr>
          <a:xfrm>
            <a:off x="4815250" y="1579725"/>
            <a:ext cx="1184600" cy="630275"/>
          </a:xfrm>
          <a:prstGeom prst="rect">
            <a:avLst/>
          </a:prstGeom>
          <a:noFill/>
          <a:ln>
            <a:noFill/>
          </a:ln>
        </p:spPr>
      </p:pic>
      <p:pic>
        <p:nvPicPr>
          <p:cNvPr id="264" name="Google Shape;264;g27348ee98e6_0_60" title="streamlit-logo-png_seeklogo-441815.png"/>
          <p:cNvPicPr preferRelativeResize="0"/>
          <p:nvPr/>
        </p:nvPicPr>
        <p:blipFill>
          <a:blip r:embed="rId6">
            <a:alphaModFix/>
          </a:blip>
          <a:stretch>
            <a:fillRect/>
          </a:stretch>
        </p:blipFill>
        <p:spPr>
          <a:xfrm>
            <a:off x="6490501" y="1448763"/>
            <a:ext cx="892220" cy="892200"/>
          </a:xfrm>
          <a:prstGeom prst="rect">
            <a:avLst/>
          </a:prstGeom>
          <a:noFill/>
          <a:ln>
            <a:noFill/>
          </a:ln>
        </p:spPr>
      </p:pic>
      <p:sp>
        <p:nvSpPr>
          <p:cNvPr id="265" name="Google Shape;265;g27348ee98e6_0_60"/>
          <p:cNvSpPr txBox="1"/>
          <p:nvPr/>
        </p:nvSpPr>
        <p:spPr>
          <a:xfrm>
            <a:off x="254038" y="2365688"/>
            <a:ext cx="8639100" cy="4137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Penjelasan Setiap Langkah</a:t>
            </a:r>
            <a:endParaRPr b="1" sz="11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US" sz="1100">
                <a:solidFill>
                  <a:schemeClr val="dk1"/>
                </a:solidFill>
              </a:rPr>
              <a:t>Sumber Data (File CSV): </a:t>
            </a:r>
            <a:r>
              <a:rPr lang="en-US" sz="1100">
                <a:solidFill>
                  <a:schemeClr val="dk1"/>
                </a:solidFill>
              </a:rPr>
              <a:t>Proses dimulai dengan sebuah file </a:t>
            </a:r>
            <a:r>
              <a:rPr b="1" lang="en-US" sz="1100">
                <a:solidFill>
                  <a:schemeClr val="dk1"/>
                </a:solidFill>
              </a:rPr>
              <a:t>CSV</a:t>
            </a:r>
            <a:r>
              <a:rPr lang="en-US" sz="1100">
                <a:solidFill>
                  <a:schemeClr val="dk1"/>
                </a:solidFill>
              </a:rPr>
              <a:t> yang bersih dan terstruktur. File ini berisi data kualitas udara historis untuk studi kasus awal (Kota Bandung).</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Ekstraksi Data (Python Script) :Apache Airflow</a:t>
            </a:r>
            <a:r>
              <a:rPr lang="en-US" sz="1100">
                <a:solidFill>
                  <a:schemeClr val="dk1"/>
                </a:solidFill>
              </a:rPr>
              <a:t> secara terjadwal memicu sebuah </a:t>
            </a:r>
            <a:r>
              <a:rPr b="1" lang="en-US" sz="1100">
                <a:solidFill>
                  <a:schemeClr val="dk1"/>
                </a:solidFill>
              </a:rPr>
              <a:t>skrip Python</a:t>
            </a:r>
            <a:r>
              <a:rPr lang="en-US" sz="1100">
                <a:solidFill>
                  <a:schemeClr val="dk1"/>
                </a:solidFill>
              </a:rPr>
              <a:t>. Tugas skrip ini adalah membaca seluruh data dari file CSV tersebut.</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Staging Area (PostgreSQL): </a:t>
            </a:r>
            <a:r>
              <a:rPr lang="en-US" sz="1100">
                <a:solidFill>
                  <a:schemeClr val="dk1"/>
                </a:solidFill>
              </a:rPr>
              <a:t>Data yang telah dibaca oleh Python kemudian dimuat ke dalam sebuah tabel sementara (</a:t>
            </a:r>
            <a:r>
              <a:rPr i="1" lang="en-US" sz="1100">
                <a:solidFill>
                  <a:schemeClr val="dk1"/>
                </a:solidFill>
              </a:rPr>
              <a:t>staging table</a:t>
            </a:r>
            <a:r>
              <a:rPr lang="en-US" sz="1100">
                <a:solidFill>
                  <a:schemeClr val="dk1"/>
                </a:solidFill>
              </a:rPr>
              <a:t>) di dalam database </a:t>
            </a:r>
            <a:r>
              <a:rPr b="1" lang="en-US" sz="1100">
                <a:solidFill>
                  <a:schemeClr val="dk1"/>
                </a:solidFill>
              </a:rPr>
              <a:t>PostgreSQL</a:t>
            </a:r>
            <a:r>
              <a:rPr lang="en-US" sz="1100">
                <a:solidFill>
                  <a:schemeClr val="dk1"/>
                </a:solidFill>
              </a:rPr>
              <a:t>. Tabel ini berfungsi sebagai titik awal untuk proses transformasi.</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Transformasi Data (Apache Spark): Airflow</a:t>
            </a:r>
            <a:r>
              <a:rPr lang="en-US" sz="1100">
                <a:solidFill>
                  <a:schemeClr val="dk1"/>
                </a:solidFill>
              </a:rPr>
              <a:t> kemudian memicu </a:t>
            </a:r>
            <a:r>
              <a:rPr i="1" lang="en-US" sz="1100">
                <a:solidFill>
                  <a:schemeClr val="dk1"/>
                </a:solidFill>
              </a:rPr>
              <a:t>job</a:t>
            </a:r>
            <a:r>
              <a:rPr lang="en-US" sz="1100">
                <a:solidFill>
                  <a:schemeClr val="dk1"/>
                </a:solidFill>
              </a:rPr>
              <a:t> </a:t>
            </a:r>
            <a:r>
              <a:rPr b="1" lang="en-US" sz="1100">
                <a:solidFill>
                  <a:schemeClr val="dk1"/>
                </a:solidFill>
              </a:rPr>
              <a:t>Apache Spark</a:t>
            </a:r>
            <a:r>
              <a:rPr lang="en-US" sz="1100">
                <a:solidFill>
                  <a:schemeClr val="dk1"/>
                </a:solidFill>
              </a:rPr>
              <a:t>. Spark akan membaca data dari </a:t>
            </a:r>
            <a:r>
              <a:rPr i="1" lang="en-US" sz="1100">
                <a:solidFill>
                  <a:schemeClr val="dk1"/>
                </a:solidFill>
              </a:rPr>
              <a:t>staging table</a:t>
            </a:r>
            <a:r>
              <a:rPr lang="en-US" sz="1100">
                <a:solidFill>
                  <a:schemeClr val="dk1"/>
                </a:solidFill>
              </a:rPr>
              <a:t>, melakukan proses validasi tipe data, pembersihan, dan kalkulasi statistik (seperti rata-rata atau maksimum).</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Data Warehouse (PostgreSQL): </a:t>
            </a:r>
            <a:r>
              <a:rPr lang="en-US" sz="1100">
                <a:solidFill>
                  <a:schemeClr val="dk1"/>
                </a:solidFill>
              </a:rPr>
              <a:t>Hasil dari proses Spark, yang merupakan data matang dan siap analisis, kemudian disimpan ke dalam tabel akhir (</a:t>
            </a:r>
            <a:r>
              <a:rPr i="1" lang="en-US" sz="1100">
                <a:solidFill>
                  <a:schemeClr val="dk1"/>
                </a:solidFill>
              </a:rPr>
              <a:t>warehouse table</a:t>
            </a:r>
            <a:r>
              <a:rPr lang="en-US" sz="1100">
                <a:solidFill>
                  <a:schemeClr val="dk1"/>
                </a:solidFill>
              </a:rPr>
              <a:t>) di </a:t>
            </a:r>
            <a:r>
              <a:rPr b="1" lang="en-US" sz="1100">
                <a:solidFill>
                  <a:schemeClr val="dk1"/>
                </a:solidFill>
              </a:rPr>
              <a:t>PostgreSQL</a:t>
            </a:r>
            <a:r>
              <a:rPr lang="en-US" sz="1100">
                <a:solidFill>
                  <a:schemeClr val="dk1"/>
                </a:solidFill>
              </a:rPr>
              <a:t>. Tabel ini dioptimalkan untuk kueri analitik, misalnya dengan teknik partisi.</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Visualisasi &amp; Aksi (Streamlit): </a:t>
            </a:r>
            <a:r>
              <a:rPr lang="en-US" sz="1100">
                <a:solidFill>
                  <a:schemeClr val="dk1"/>
                </a:solidFill>
              </a:rPr>
              <a:t>Terakhir, aplikasi </a:t>
            </a:r>
            <a:r>
              <a:rPr b="1" lang="en-US" sz="1100">
                <a:solidFill>
                  <a:schemeClr val="dk1"/>
                </a:solidFill>
              </a:rPr>
              <a:t>Streamlit</a:t>
            </a:r>
            <a:r>
              <a:rPr lang="en-US" sz="1100">
                <a:solidFill>
                  <a:schemeClr val="dk1"/>
                </a:solidFill>
              </a:rPr>
              <a:t> akan terhubung ke tabel </a:t>
            </a:r>
            <a:r>
              <a:rPr i="1" lang="en-US" sz="1100">
                <a:solidFill>
                  <a:schemeClr val="dk1"/>
                </a:solidFill>
              </a:rPr>
              <a:t>Data Warehouse</a:t>
            </a:r>
            <a:r>
              <a:rPr lang="en-US" sz="1100">
                <a:solidFill>
                  <a:schemeClr val="dk1"/>
                </a:solidFill>
              </a:rPr>
              <a:t> untuk mengambil data matang dan menampilkannya sebagai </a:t>
            </a:r>
            <a:r>
              <a:rPr i="1" lang="en-US" sz="1100">
                <a:solidFill>
                  <a:schemeClr val="dk1"/>
                </a:solidFill>
              </a:rPr>
              <a:t>dashboard</a:t>
            </a:r>
            <a:r>
              <a:rPr lang="en-US" sz="1100">
                <a:solidFill>
                  <a:schemeClr val="dk1"/>
                </a:solidFill>
              </a:rPr>
              <a:t> interaktif yang berisi grafik, tabel, dan peta kepada pengguna.</a:t>
            </a:r>
            <a:endParaRPr sz="1100">
              <a:solidFill>
                <a:schemeClr val="dk1"/>
              </a:solidFill>
            </a:endParaRPr>
          </a:p>
          <a:p>
            <a:pPr indent="0" lvl="0" marL="0" marR="0" rtl="0" algn="l">
              <a:lnSpc>
                <a:spcPct val="100000"/>
              </a:lnSpc>
              <a:spcBef>
                <a:spcPts val="1200"/>
              </a:spcBef>
              <a:spcAft>
                <a:spcPts val="0"/>
              </a:spcAft>
              <a:buClr>
                <a:srgbClr val="000000"/>
              </a:buClr>
              <a:buSzPts val="3000"/>
              <a:buFont typeface="Arial"/>
              <a:buNone/>
            </a:pPr>
            <a:r>
              <a:t/>
            </a:r>
            <a:endParaRPr b="1" sz="1100">
              <a:solidFill>
                <a:schemeClr val="dk1"/>
              </a:solidFill>
            </a:endParaRPr>
          </a:p>
        </p:txBody>
      </p:sp>
      <p:sp>
        <p:nvSpPr>
          <p:cNvPr id="266" name="Google Shape;266;g27348ee98e6_0_60"/>
          <p:cNvSpPr/>
          <p:nvPr/>
        </p:nvSpPr>
        <p:spPr>
          <a:xfrm rot="5396928">
            <a:off x="349294" y="1094562"/>
            <a:ext cx="335700" cy="248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7" name="Google Shape;267;g27348ee98e6_0_60"/>
          <p:cNvSpPr/>
          <p:nvPr/>
        </p:nvSpPr>
        <p:spPr>
          <a:xfrm rot="-4142">
            <a:off x="1167174" y="1799604"/>
            <a:ext cx="249000" cy="19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8" name="Google Shape;268;g27348ee98e6_0_60"/>
          <p:cNvSpPr/>
          <p:nvPr/>
        </p:nvSpPr>
        <p:spPr>
          <a:xfrm rot="-4142">
            <a:off x="2703974" y="1799604"/>
            <a:ext cx="249000" cy="19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9" name="Google Shape;269;g27348ee98e6_0_60"/>
          <p:cNvSpPr/>
          <p:nvPr/>
        </p:nvSpPr>
        <p:spPr>
          <a:xfrm rot="-4142">
            <a:off x="4215774" y="1799604"/>
            <a:ext cx="249000" cy="19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70" name="Google Shape;270;g27348ee98e6_0_60"/>
          <p:cNvSpPr/>
          <p:nvPr/>
        </p:nvSpPr>
        <p:spPr>
          <a:xfrm rot="-4142">
            <a:off x="6120686" y="1779042"/>
            <a:ext cx="249000" cy="19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271" name="Google Shape;271;g27348ee98e6_0_60" title="pin_large.png"/>
          <p:cNvPicPr preferRelativeResize="0"/>
          <p:nvPr/>
        </p:nvPicPr>
        <p:blipFill>
          <a:blip r:embed="rId7">
            <a:alphaModFix/>
          </a:blip>
          <a:stretch>
            <a:fillRect/>
          </a:stretch>
        </p:blipFill>
        <p:spPr>
          <a:xfrm>
            <a:off x="1511350" y="1540450"/>
            <a:ext cx="667676" cy="6676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275" name="Shape 275"/>
        <p:cNvGrpSpPr/>
        <p:nvPr/>
      </p:nvGrpSpPr>
      <p:grpSpPr>
        <a:xfrm>
          <a:off x="0" y="0"/>
          <a:ext cx="0" cy="0"/>
          <a:chOff x="0" y="0"/>
          <a:chExt cx="0" cy="0"/>
        </a:xfrm>
      </p:grpSpPr>
      <p:sp>
        <p:nvSpPr>
          <p:cNvPr id="276" name="Google Shape;276;g27348ee98e6_0_67"/>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77" name="Google Shape;277;g27348ee98e6_0_67"/>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78" name="Google Shape;278;g27348ee98e6_0_67"/>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79" name="Google Shape;279;g27348ee98e6_0_67"/>
          <p:cNvSpPr txBox="1"/>
          <p:nvPr>
            <p:ph type="ctrTitle"/>
          </p:nvPr>
        </p:nvSpPr>
        <p:spPr>
          <a:xfrm>
            <a:off x="3911700" y="1837475"/>
            <a:ext cx="5203800" cy="1491600"/>
          </a:xfrm>
          <a:prstGeom prst="rect">
            <a:avLst/>
          </a:prstGeom>
          <a:noFill/>
          <a:ln>
            <a:noFill/>
          </a:ln>
        </p:spPr>
        <p:txBody>
          <a:bodyPr anchorCtr="0" anchor="ctr" bIns="45700" lIns="91425" spcFirstLastPara="1" rIns="91425" wrap="square" tIns="45700">
            <a:noAutofit/>
          </a:bodyPr>
          <a:lstStyle/>
          <a:p>
            <a:pPr indent="0" lvl="0" marL="0" rtl="0" algn="l">
              <a:lnSpc>
                <a:spcPct val="85000"/>
              </a:lnSpc>
              <a:spcBef>
                <a:spcPts val="0"/>
              </a:spcBef>
              <a:spcAft>
                <a:spcPts val="0"/>
              </a:spcAft>
              <a:buSzPts val="1100"/>
              <a:buNone/>
            </a:pPr>
            <a:r>
              <a:rPr b="1" lang="en-US" sz="4020">
                <a:solidFill>
                  <a:schemeClr val="lt1"/>
                </a:solidFill>
                <a:latin typeface="Plus Jakarta Sans"/>
                <a:ea typeface="Plus Jakarta Sans"/>
                <a:cs typeface="Plus Jakarta Sans"/>
                <a:sym typeface="Plus Jakarta Sans"/>
              </a:rPr>
              <a:t>Data Modeling  (Business)</a:t>
            </a:r>
            <a:endParaRPr b="1" sz="4020">
              <a:solidFill>
                <a:schemeClr val="lt1"/>
              </a:solidFill>
              <a:latin typeface="Plus Jakarta Sans"/>
              <a:ea typeface="Plus Jakarta Sans"/>
              <a:cs typeface="Plus Jakarta Sans"/>
              <a:sym typeface="Plus Jakarta Sans"/>
            </a:endParaRPr>
          </a:p>
        </p:txBody>
      </p:sp>
      <p:pic>
        <p:nvPicPr>
          <p:cNvPr id="280" name="Google Shape;280;g27348ee98e6_0_67"/>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84" name="Shape 284"/>
        <p:cNvGrpSpPr/>
        <p:nvPr/>
      </p:nvGrpSpPr>
      <p:grpSpPr>
        <a:xfrm>
          <a:off x="0" y="0"/>
          <a:ext cx="0" cy="0"/>
          <a:chOff x="0" y="0"/>
          <a:chExt cx="0" cy="0"/>
        </a:xfrm>
      </p:grpSpPr>
      <p:pic>
        <p:nvPicPr>
          <p:cNvPr id="285" name="Google Shape;285;g27348ee98e6_0_75"/>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86" name="Google Shape;286;g27348ee98e6_0_75"/>
          <p:cNvSpPr txBox="1"/>
          <p:nvPr/>
        </p:nvSpPr>
        <p:spPr>
          <a:xfrm>
            <a:off x="112538" y="276050"/>
            <a:ext cx="8539500" cy="18627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Desain Tabel</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Tabel Staging (</a:t>
            </a:r>
            <a:r>
              <a:rPr b="1" lang="en-US" sz="1100">
                <a:solidFill>
                  <a:srgbClr val="188038"/>
                </a:solidFill>
                <a:latin typeface="Roboto Mono"/>
                <a:ea typeface="Roboto Mono"/>
                <a:cs typeface="Roboto Mono"/>
                <a:sym typeface="Roboto Mono"/>
              </a:rPr>
              <a:t>raw_air_quality</a:t>
            </a:r>
            <a:r>
              <a:rPr b="1" lang="en-US" sz="1100">
                <a:solidFill>
                  <a:schemeClr val="dk1"/>
                </a:solidFill>
              </a:rPr>
              <a:t>), Fungsi:</a:t>
            </a:r>
            <a:r>
              <a:rPr lang="en-US" sz="1100">
                <a:solidFill>
                  <a:schemeClr val="dk1"/>
                </a:solidFill>
              </a:rPr>
              <a:t> Menampung data mentah langsung dari file CSV.</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a:t>
            </a:r>
            <a:r>
              <a:rPr lang="en-US" sz="1100">
                <a:solidFill>
                  <a:schemeClr val="dk1"/>
                </a:solidFill>
              </a:rPr>
              <a:t> </a:t>
            </a:r>
            <a:r>
              <a:rPr lang="en-US" sz="1100">
                <a:solidFill>
                  <a:srgbClr val="188038"/>
                </a:solidFill>
                <a:latin typeface="Roboto Mono"/>
                <a:ea typeface="Roboto Mono"/>
                <a:cs typeface="Roboto Mono"/>
                <a:sym typeface="Roboto Mono"/>
              </a:rPr>
              <a:t>Proses Transformasi (Spark)</a:t>
            </a:r>
            <a:r>
              <a:rPr lang="en-US" sz="1100">
                <a:solidFill>
                  <a:schemeClr val="dk1"/>
                </a:solidFill>
              </a:rPr>
              <a:t> </a:t>
            </a:r>
            <a:r>
              <a:rPr b="1" lang="en-US" sz="1100">
                <a:solidFill>
                  <a:schemeClr val="dk1"/>
                </a:solidFill>
              </a:rPr>
              <a:t>↓</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Tabel Analitik (</a:t>
            </a:r>
            <a:r>
              <a:rPr b="1" lang="en-US" sz="1100">
                <a:solidFill>
                  <a:srgbClr val="188038"/>
                </a:solidFill>
                <a:latin typeface="Roboto Mono"/>
                <a:ea typeface="Roboto Mono"/>
                <a:cs typeface="Roboto Mono"/>
                <a:sym typeface="Roboto Mono"/>
              </a:rPr>
              <a:t>fact_yearly_air_quality</a:t>
            </a:r>
            <a:r>
              <a:rPr b="1" lang="en-US" sz="1100">
                <a:solidFill>
                  <a:schemeClr val="dk1"/>
                </a:solidFill>
              </a:rPr>
              <a:t>), Fungsi:</a:t>
            </a:r>
            <a:r>
              <a:rPr lang="en-US" sz="1100">
                <a:solidFill>
                  <a:schemeClr val="dk1"/>
                </a:solidFill>
              </a:rPr>
              <a:t> Menyimpan data matang yang sudah bersih, terstruktur, dan siap untuk divisualisasikan oleh </a:t>
            </a:r>
            <a:r>
              <a:rPr i="1" lang="en-US" sz="1100">
                <a:solidFill>
                  <a:schemeClr val="dk1"/>
                </a:solidFill>
              </a:rPr>
              <a:t>dashboard</a:t>
            </a:r>
            <a:r>
              <a:rPr lang="en-US" sz="1100">
                <a:solidFill>
                  <a:schemeClr val="dk1"/>
                </a:solidFill>
              </a:rPr>
              <a:t>.</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Rekomendasi Efisiensi Utama: Partisi</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Teknik:</a:t>
            </a:r>
            <a:r>
              <a:rPr lang="en-US" sz="1100">
                <a:solidFill>
                  <a:schemeClr val="dk1"/>
                </a:solidFill>
              </a:rPr>
              <a:t> Melakukan </a:t>
            </a:r>
            <a:r>
              <a:rPr b="1" lang="en-US" sz="1100">
                <a:solidFill>
                  <a:schemeClr val="dk1"/>
                </a:solidFill>
              </a:rPr>
              <a:t>Partisi (Partitioning)</a:t>
            </a:r>
            <a:r>
              <a:rPr lang="en-US" sz="1100">
                <a:solidFill>
                  <a:schemeClr val="dk1"/>
                </a:solidFill>
              </a:rPr>
              <a:t> pada tabel analitik berdasarkan kolom </a:t>
            </a:r>
            <a:r>
              <a:rPr b="1" lang="en-US" sz="1100">
                <a:solidFill>
                  <a:srgbClr val="188038"/>
                </a:solidFill>
                <a:latin typeface="Roboto Mono"/>
                <a:ea typeface="Roboto Mono"/>
                <a:cs typeface="Roboto Mono"/>
                <a:sym typeface="Roboto Mono"/>
              </a:rPr>
              <a:t>Tahun</a:t>
            </a:r>
            <a:r>
              <a:rPr lang="en-US" sz="1100">
                <a:solidFill>
                  <a:schemeClr val="dk1"/>
                </a:solidFill>
              </a:rPr>
              <a:t>.</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Cara Kerja:</a:t>
            </a:r>
            <a:r>
              <a:rPr lang="en-US" sz="1100">
                <a:solidFill>
                  <a:schemeClr val="dk1"/>
                </a:solidFill>
              </a:rPr>
              <a:t> Memecah satu tabel besar menjadi beberapa "sub-tabel" fisik yang lebih kecil (misalnya, satu sub-tabel untuk setiap tahun).</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Manfaat Utama: </a:t>
            </a:r>
            <a:r>
              <a:rPr lang="en-US" sz="1100">
                <a:solidFill>
                  <a:schemeClr val="dk1"/>
                </a:solidFill>
              </a:rPr>
              <a:t>🚀 </a:t>
            </a:r>
            <a:r>
              <a:rPr b="1" lang="en-US" sz="1100">
                <a:solidFill>
                  <a:schemeClr val="dk1"/>
                </a:solidFill>
              </a:rPr>
              <a:t>Kueri Jauh Lebih Cepat:</a:t>
            </a:r>
            <a:r>
              <a:rPr lang="en-US" sz="1100">
                <a:solidFill>
                  <a:schemeClr val="dk1"/>
                </a:solidFill>
              </a:rPr>
              <a:t> Saat dashboard meminta data tahun 2024, database hanya memindai sub-tabel 2024, bukan seluruh da</a:t>
            </a:r>
            <a:r>
              <a:rPr lang="en-US" sz="1100">
                <a:solidFill>
                  <a:schemeClr val="dk1"/>
                </a:solidFill>
              </a:rPr>
              <a:t>ta.</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 </a:t>
            </a:r>
            <a:r>
              <a:rPr b="1" lang="en-US" sz="1100">
                <a:solidFill>
                  <a:schemeClr val="dk1"/>
                </a:solidFill>
              </a:rPr>
              <a:t>Manajemen Data Mudah:</a:t>
            </a:r>
            <a:r>
              <a:rPr lang="en-US" sz="1100">
                <a:solidFill>
                  <a:schemeClr val="dk1"/>
                </a:solidFill>
              </a:rPr>
              <a:t> Menghapus atau mengarsipkan data lama (per tahun) menjadi sangat efisien.</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 Pertimbangan Lain</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Clustering:</a:t>
            </a:r>
            <a:r>
              <a:rPr lang="en-US" sz="1100">
                <a:solidFill>
                  <a:schemeClr val="dk1"/>
                </a:solidFill>
              </a:rPr>
              <a:t> Dapat dipertimbangkan sebagai optimasi tambahan di masa depan jika data sudah sangat besar dan ada kebutuhan analisis spesifik per kolom lain (misalnya, per </a:t>
            </a:r>
            <a:r>
              <a:rPr lang="en-US" sz="1100">
                <a:solidFill>
                  <a:srgbClr val="188038"/>
                </a:solidFill>
                <a:latin typeface="Roboto Mono"/>
                <a:ea typeface="Roboto Mono"/>
                <a:cs typeface="Roboto Mono"/>
                <a:sym typeface="Roboto Mono"/>
              </a:rPr>
              <a:t>kota</a:t>
            </a:r>
            <a:r>
              <a:rPr lang="en-US" sz="1100">
                <a:solidFill>
                  <a:schemeClr val="dk1"/>
                </a:solidFill>
              </a:rPr>
              <a:t>).</a:t>
            </a:r>
            <a:endParaRPr sz="1100">
              <a:solidFill>
                <a:schemeClr val="dk1"/>
              </a:solidFill>
            </a:endParaRPr>
          </a:p>
          <a:p>
            <a:pPr indent="0" lvl="0" marL="0" marR="0" rtl="0" algn="l">
              <a:lnSpc>
                <a:spcPct val="100000"/>
              </a:lnSpc>
              <a:spcBef>
                <a:spcPts val="1200"/>
              </a:spcBef>
              <a:spcAft>
                <a:spcPts val="0"/>
              </a:spcAft>
              <a:buClr>
                <a:schemeClr val="dk1"/>
              </a:buClr>
              <a:buSzPts val="1100"/>
              <a:buFont typeface="Arial"/>
              <a:buNone/>
            </a:pPr>
            <a:r>
              <a:t/>
            </a:r>
            <a:endParaRPr b="1" sz="10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290" name="Shape 290"/>
        <p:cNvGrpSpPr/>
        <p:nvPr/>
      </p:nvGrpSpPr>
      <p:grpSpPr>
        <a:xfrm>
          <a:off x="0" y="0"/>
          <a:ext cx="0" cy="0"/>
          <a:chOff x="0" y="0"/>
          <a:chExt cx="0" cy="0"/>
        </a:xfrm>
      </p:grpSpPr>
      <p:sp>
        <p:nvSpPr>
          <p:cNvPr id="291" name="Google Shape;291;g2f97382f64a_0_13"/>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92" name="Google Shape;292;g2f97382f64a_0_13"/>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93" name="Google Shape;293;g2f97382f64a_0_13"/>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94" name="Google Shape;294;g2f97382f64a_0_13"/>
          <p:cNvSpPr txBox="1"/>
          <p:nvPr>
            <p:ph type="ctrTitle"/>
          </p:nvPr>
        </p:nvSpPr>
        <p:spPr>
          <a:xfrm>
            <a:off x="3911700" y="1837475"/>
            <a:ext cx="5203800" cy="1491600"/>
          </a:xfrm>
          <a:prstGeom prst="rect">
            <a:avLst/>
          </a:prstGeom>
          <a:noFill/>
          <a:ln>
            <a:noFill/>
          </a:ln>
        </p:spPr>
        <p:txBody>
          <a:bodyPr anchorCtr="0" anchor="ctr" bIns="45700" lIns="91425" spcFirstLastPara="1" rIns="91425" wrap="square" tIns="45700">
            <a:noAutofit/>
          </a:bodyPr>
          <a:lstStyle/>
          <a:p>
            <a:pPr indent="0" lvl="0" marL="0" rtl="0" algn="l">
              <a:lnSpc>
                <a:spcPct val="85000"/>
              </a:lnSpc>
              <a:spcBef>
                <a:spcPts val="0"/>
              </a:spcBef>
              <a:spcAft>
                <a:spcPts val="0"/>
              </a:spcAft>
              <a:buSzPts val="1100"/>
              <a:buNone/>
            </a:pPr>
            <a:r>
              <a:rPr b="1" lang="en-US" sz="4020">
                <a:solidFill>
                  <a:schemeClr val="lt1"/>
                </a:solidFill>
                <a:latin typeface="Plus Jakarta Sans"/>
                <a:ea typeface="Plus Jakarta Sans"/>
                <a:cs typeface="Plus Jakarta Sans"/>
                <a:sym typeface="Plus Jakarta Sans"/>
              </a:rPr>
              <a:t>Conclusion &amp; Recommendation</a:t>
            </a:r>
            <a:endParaRPr b="1" sz="4020">
              <a:solidFill>
                <a:schemeClr val="lt1"/>
              </a:solidFill>
              <a:latin typeface="Plus Jakarta Sans"/>
              <a:ea typeface="Plus Jakarta Sans"/>
              <a:cs typeface="Plus Jakarta Sans"/>
              <a:sym typeface="Plus Jakarta Sans"/>
            </a:endParaRPr>
          </a:p>
        </p:txBody>
      </p:sp>
      <p:pic>
        <p:nvPicPr>
          <p:cNvPr id="295" name="Google Shape;295;g2f97382f64a_0_13"/>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99" name="Shape 299"/>
        <p:cNvGrpSpPr/>
        <p:nvPr/>
      </p:nvGrpSpPr>
      <p:grpSpPr>
        <a:xfrm>
          <a:off x="0" y="0"/>
          <a:ext cx="0" cy="0"/>
          <a:chOff x="0" y="0"/>
          <a:chExt cx="0" cy="0"/>
        </a:xfrm>
      </p:grpSpPr>
      <p:pic>
        <p:nvPicPr>
          <p:cNvPr id="300" name="Google Shape;300;g2f97382f64a_0_21"/>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301" name="Google Shape;301;g2f97382f64a_0_21"/>
          <p:cNvSpPr txBox="1"/>
          <p:nvPr/>
        </p:nvSpPr>
        <p:spPr>
          <a:xfrm>
            <a:off x="214050" y="419175"/>
            <a:ext cx="8676000" cy="18627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Kesimpulan (Conclusion)</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Platform data yang telah dirancang dan dibangun ini </a:t>
            </a:r>
            <a:r>
              <a:rPr b="1" lang="en-US" sz="1100">
                <a:solidFill>
                  <a:schemeClr val="dk1"/>
                </a:solidFill>
              </a:rPr>
              <a:t>berhasil membuktikan kemampuannya</a:t>
            </a:r>
            <a:r>
              <a:rPr lang="en-US" sz="1100">
                <a:solidFill>
                  <a:schemeClr val="dk1"/>
                </a:solidFill>
              </a:rPr>
              <a:t> dalam mengolah dan menyajikan data kualitas udara secara otomatis. Proyek ini sukses mengimplementasikan alur kerja </a:t>
            </a:r>
            <a:r>
              <a:rPr i="1" lang="en-US" sz="1100">
                <a:solidFill>
                  <a:schemeClr val="dk1"/>
                </a:solidFill>
              </a:rPr>
              <a:t>end-to-end</a:t>
            </a:r>
            <a:r>
              <a:rPr lang="en-US" sz="1100">
                <a:solidFill>
                  <a:schemeClr val="dk1"/>
                </a:solidFill>
              </a:rPr>
              <a:t>, mulai dari ekstraksi data mentah (dari sumber file CSV), transformasi menggunakan </a:t>
            </a:r>
            <a:r>
              <a:rPr b="1" lang="en-US" sz="1100">
                <a:solidFill>
                  <a:schemeClr val="dk1"/>
                </a:solidFill>
              </a:rPr>
              <a:t>Apache Spark</a:t>
            </a:r>
            <a:r>
              <a:rPr lang="en-US" sz="1100">
                <a:solidFill>
                  <a:schemeClr val="dk1"/>
                </a:solidFill>
              </a:rPr>
              <a:t>, hingga penyajian data matang dalam sebuah </a:t>
            </a:r>
            <a:r>
              <a:rPr i="1" lang="en-US" sz="1100">
                <a:solidFill>
                  <a:schemeClr val="dk1"/>
                </a:solidFill>
              </a:rPr>
              <a:t>dashboard</a:t>
            </a:r>
            <a:r>
              <a:rPr lang="en-US" sz="1100">
                <a:solidFill>
                  <a:schemeClr val="dk1"/>
                </a:solidFill>
              </a:rPr>
              <a:t> interaktif menggunakan </a:t>
            </a:r>
            <a:r>
              <a:rPr b="1" lang="en-US" sz="1100">
                <a:solidFill>
                  <a:schemeClr val="dk1"/>
                </a:solidFill>
              </a:rPr>
              <a:t>Streamlit</a:t>
            </a:r>
            <a:r>
              <a:rPr lang="en-US" sz="1100">
                <a:solidFill>
                  <a:schemeClr val="dk1"/>
                </a:solidFill>
              </a:rPr>
              <a:t>.</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Meskipun diimplementasikan pada skala kecil (studi kasus Kota Bandung), arsitektur yang menggunakan </a:t>
            </a:r>
            <a:r>
              <a:rPr b="1" lang="en-US" sz="1100">
                <a:solidFill>
                  <a:schemeClr val="dk1"/>
                </a:solidFill>
              </a:rPr>
              <a:t>Airflow, PostgreSQL, dan Spark</a:t>
            </a:r>
            <a:r>
              <a:rPr lang="en-US" sz="1100">
                <a:solidFill>
                  <a:schemeClr val="dk1"/>
                </a:solidFill>
              </a:rPr>
              <a:t> ini telah menunjukkan bahwa fondasinya </a:t>
            </a:r>
            <a:r>
              <a:rPr b="1" lang="en-US" sz="1100">
                <a:solidFill>
                  <a:schemeClr val="dk1"/>
                </a:solidFill>
              </a:rPr>
              <a:t>solid, andal, dan siap untuk dikembangkan</a:t>
            </a:r>
            <a:r>
              <a:rPr lang="en-US" sz="1100">
                <a:solidFill>
                  <a:schemeClr val="dk1"/>
                </a:solidFill>
              </a:rPr>
              <a:t> ke skala yang lebih besar. Dengan demikian, platform ini telah memenuhi tujuan utamanya untuk mengubah data yang sulit diolah menjadi wawasan yang mudah diakses dan dapat ditindaklanjuti.</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Keterbatasan &amp; Rekomendasi (Limitations &amp; Recommendations)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Untuk pengembangan di masa depan, terdapat beberapa keterbatasan pada platform saat ini yang bisa menjadi peluang untuk perbaikan:</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Keterbatasan Sumber Data: </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Kondisi Saat Ini:</a:t>
            </a:r>
            <a:r>
              <a:rPr lang="en-US" sz="1100">
                <a:solidFill>
                  <a:schemeClr val="dk1"/>
                </a:solidFill>
              </a:rPr>
              <a:t> Proses ekstraksi data masih bergantung pada file CSV yang disiapkan secara semi-manual.</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Rekomendasi:</a:t>
            </a:r>
            <a:r>
              <a:rPr lang="en-US" sz="1100">
                <a:solidFill>
                  <a:schemeClr val="dk1"/>
                </a:solidFill>
              </a:rPr>
              <a:t> Mengintegrasikan </a:t>
            </a:r>
            <a:r>
              <a:rPr i="1" lang="en-US" sz="1100">
                <a:solidFill>
                  <a:schemeClr val="dk1"/>
                </a:solidFill>
              </a:rPr>
              <a:t>pipeline</a:t>
            </a:r>
            <a:r>
              <a:rPr lang="en-US" sz="1100">
                <a:solidFill>
                  <a:schemeClr val="dk1"/>
                </a:solidFill>
              </a:rPr>
              <a:t> secara langsung dengan </a:t>
            </a:r>
            <a:r>
              <a:rPr b="1" lang="en-US" sz="1100">
                <a:solidFill>
                  <a:schemeClr val="dk1"/>
                </a:solidFill>
              </a:rPr>
              <a:t>API publik (BMKG)</a:t>
            </a:r>
            <a:r>
              <a:rPr lang="en-US" sz="1100">
                <a:solidFill>
                  <a:schemeClr val="dk1"/>
                </a:solidFill>
              </a:rPr>
              <a:t> dan teknik </a:t>
            </a:r>
            <a:r>
              <a:rPr b="1" i="1" lang="en-US" sz="1100">
                <a:solidFill>
                  <a:schemeClr val="dk1"/>
                </a:solidFill>
              </a:rPr>
              <a:t>web scraping</a:t>
            </a:r>
            <a:r>
              <a:rPr lang="en-US" sz="1100">
                <a:solidFill>
                  <a:schemeClr val="dk1"/>
                </a:solidFill>
              </a:rPr>
              <a:t> untuk mencapai otomatisasi penuh dan memperkaya data.</a:t>
            </a:r>
            <a:endParaRPr sz="1100">
              <a:solidFill>
                <a:schemeClr val="dk1"/>
              </a:solidFill>
            </a:endParaRPr>
          </a:p>
          <a:p>
            <a:pPr indent="0" lvl="0" marL="0" marR="0" rtl="0" algn="l">
              <a:lnSpc>
                <a:spcPct val="100000"/>
              </a:lnSpc>
              <a:spcBef>
                <a:spcPts val="1200"/>
              </a:spcBef>
              <a:spcAft>
                <a:spcPts val="0"/>
              </a:spcAft>
              <a:buClr>
                <a:schemeClr val="dk1"/>
              </a:buClr>
              <a:buSzPts val="1100"/>
              <a:buFont typeface="Arial"/>
              <a:buNone/>
            </a:pPr>
            <a:r>
              <a:t/>
            </a:r>
            <a:endParaRPr b="1" sz="23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48" name="Shape 148"/>
        <p:cNvGrpSpPr/>
        <p:nvPr/>
      </p:nvGrpSpPr>
      <p:grpSpPr>
        <a:xfrm>
          <a:off x="0" y="0"/>
          <a:ext cx="0" cy="0"/>
          <a:chOff x="0" y="0"/>
          <a:chExt cx="0" cy="0"/>
        </a:xfrm>
      </p:grpSpPr>
      <p:pic>
        <p:nvPicPr>
          <p:cNvPr id="149" name="Google Shape;149;g26585e5a41e_0_24"/>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
        <p:nvSpPr>
          <p:cNvPr id="150" name="Google Shape;150;g26585e5a41e_0_24"/>
          <p:cNvSpPr txBox="1"/>
          <p:nvPr/>
        </p:nvSpPr>
        <p:spPr>
          <a:xfrm>
            <a:off x="503685" y="2926431"/>
            <a:ext cx="3000600" cy="446400"/>
          </a:xfrm>
          <a:prstGeom prst="rect">
            <a:avLst/>
          </a:prstGeom>
          <a:noFill/>
          <a:ln>
            <a:noFill/>
          </a:ln>
        </p:spPr>
        <p:txBody>
          <a:bodyPr anchorCtr="0" anchor="t" bIns="91450" lIns="91450" spcFirstLastPara="1" rIns="91450" wrap="square" tIns="91450">
            <a:spAutoFit/>
          </a:bodyPr>
          <a:lstStyle/>
          <a:p>
            <a:pPr indent="0" lvl="0" marL="0" marR="0" rtl="0" algn="l">
              <a:lnSpc>
                <a:spcPct val="135000"/>
              </a:lnSpc>
              <a:spcBef>
                <a:spcPts val="700"/>
              </a:spcBef>
              <a:spcAft>
                <a:spcPts val="0"/>
              </a:spcAft>
              <a:buClr>
                <a:srgbClr val="000000"/>
              </a:buClr>
              <a:buSzPts val="1700"/>
              <a:buFont typeface="Arial"/>
              <a:buNone/>
            </a:pPr>
            <a:r>
              <a:rPr b="1" i="0" lang="en-US" sz="1700" u="none" cap="none" strike="noStrike">
                <a:solidFill>
                  <a:srgbClr val="48A8C4"/>
                </a:solidFill>
                <a:latin typeface="Plus Jakarta Sans"/>
                <a:ea typeface="Plus Jakarta Sans"/>
                <a:cs typeface="Plus Jakarta Sans"/>
                <a:sym typeface="Plus Jakarta Sans"/>
              </a:rPr>
              <a:t>Education</a:t>
            </a:r>
            <a:endParaRPr b="1" i="0" sz="1600" u="none" cap="none" strike="noStrike">
              <a:solidFill>
                <a:srgbClr val="48A8C4"/>
              </a:solidFill>
              <a:latin typeface="Plus Jakarta Sans"/>
              <a:ea typeface="Plus Jakarta Sans"/>
              <a:cs typeface="Plus Jakarta Sans"/>
              <a:sym typeface="Plus Jakarta Sans"/>
            </a:endParaRPr>
          </a:p>
        </p:txBody>
      </p:sp>
      <p:sp>
        <p:nvSpPr>
          <p:cNvPr id="151" name="Google Shape;151;g26585e5a41e_0_24"/>
          <p:cNvSpPr txBox="1"/>
          <p:nvPr/>
        </p:nvSpPr>
        <p:spPr>
          <a:xfrm>
            <a:off x="503673" y="2327500"/>
            <a:ext cx="3327900" cy="577200"/>
          </a:xfrm>
          <a:prstGeom prst="rect">
            <a:avLst/>
          </a:prstGeom>
          <a:noFill/>
          <a:ln>
            <a:noFill/>
          </a:ln>
        </p:spPr>
        <p:txBody>
          <a:bodyPr anchorCtr="0" anchor="t" bIns="91450" lIns="91450" spcFirstLastPara="1" rIns="91450" wrap="square" tIns="91450">
            <a:spAutoFit/>
          </a:bodyPr>
          <a:lstStyle/>
          <a:p>
            <a:pPr indent="0" lvl="0" marL="0" marR="0" rtl="0" algn="l">
              <a:lnSpc>
                <a:spcPct val="85000"/>
              </a:lnSpc>
              <a:spcBef>
                <a:spcPts val="0"/>
              </a:spcBef>
              <a:spcAft>
                <a:spcPts val="0"/>
              </a:spcAft>
              <a:buClr>
                <a:srgbClr val="000000"/>
              </a:buClr>
              <a:buSzPts val="3000"/>
              <a:buFont typeface="Arial"/>
              <a:buNone/>
            </a:pPr>
            <a:r>
              <a:rPr b="1" lang="en-US" sz="3000">
                <a:latin typeface="Plus Jakarta Sans"/>
                <a:ea typeface="Plus Jakarta Sans"/>
                <a:cs typeface="Plus Jakarta Sans"/>
                <a:sym typeface="Plus Jakarta Sans"/>
              </a:rPr>
              <a:t>Rafli Firmansyah</a:t>
            </a:r>
            <a:endParaRPr b="1" i="0" sz="3000" u="none" cap="none" strike="noStrike">
              <a:solidFill>
                <a:srgbClr val="000000"/>
              </a:solidFill>
              <a:latin typeface="Plus Jakarta Sans"/>
              <a:ea typeface="Plus Jakarta Sans"/>
              <a:cs typeface="Plus Jakarta Sans"/>
              <a:sym typeface="Plus Jakarta Sans"/>
            </a:endParaRPr>
          </a:p>
        </p:txBody>
      </p:sp>
      <p:sp>
        <p:nvSpPr>
          <p:cNvPr id="152" name="Google Shape;152;g26585e5a41e_0_24"/>
          <p:cNvSpPr txBox="1"/>
          <p:nvPr/>
        </p:nvSpPr>
        <p:spPr>
          <a:xfrm>
            <a:off x="503678" y="3260025"/>
            <a:ext cx="3078900" cy="648000"/>
          </a:xfrm>
          <a:prstGeom prst="rect">
            <a:avLst/>
          </a:prstGeom>
          <a:noFill/>
          <a:ln>
            <a:noFill/>
          </a:ln>
        </p:spPr>
        <p:txBody>
          <a:bodyPr anchorCtr="0" anchor="t" bIns="91450" lIns="91450" spcFirstLastPara="1" rIns="91450" wrap="square" tIns="91450">
            <a:spAutoFit/>
          </a:bodyPr>
          <a:lstStyle/>
          <a:p>
            <a:pPr indent="0" lvl="0" marL="0" marR="0" rtl="0" algn="l">
              <a:lnSpc>
                <a:spcPct val="115000"/>
              </a:lnSpc>
              <a:spcBef>
                <a:spcPts val="0"/>
              </a:spcBef>
              <a:spcAft>
                <a:spcPts val="0"/>
              </a:spcAft>
              <a:buClr>
                <a:srgbClr val="000000"/>
              </a:buClr>
              <a:buSzPts val="1400"/>
              <a:buFont typeface="Arial"/>
              <a:buNone/>
            </a:pPr>
            <a:r>
              <a:rPr i="1" lang="en-US">
                <a:latin typeface="Plus Jakarta Sans Medium"/>
                <a:ea typeface="Plus Jakarta Sans Medium"/>
                <a:cs typeface="Plus Jakarta Sans Medium"/>
                <a:sym typeface="Plus Jakarta Sans Medium"/>
              </a:rPr>
              <a:t>UIN Sunan Gunung Djati Bandung</a:t>
            </a:r>
            <a:endParaRPr i="1">
              <a:latin typeface="Plus Jakarta Sans Medium"/>
              <a:ea typeface="Plus Jakarta Sans Medium"/>
              <a:cs typeface="Plus Jakarta Sans Medium"/>
              <a:sym typeface="Plus Jakarta Sans Medium"/>
            </a:endParaRPr>
          </a:p>
          <a:p>
            <a:pPr indent="0" lvl="0" marL="0" marR="0" rtl="0" algn="l">
              <a:lnSpc>
                <a:spcPct val="115000"/>
              </a:lnSpc>
              <a:spcBef>
                <a:spcPts val="0"/>
              </a:spcBef>
              <a:spcAft>
                <a:spcPts val="0"/>
              </a:spcAft>
              <a:buClr>
                <a:srgbClr val="000000"/>
              </a:buClr>
              <a:buSzPts val="1400"/>
              <a:buFont typeface="Arial"/>
              <a:buNone/>
            </a:pPr>
            <a:r>
              <a:rPr i="1" lang="en-US">
                <a:latin typeface="Plus Jakarta Sans Medium"/>
                <a:ea typeface="Plus Jakarta Sans Medium"/>
                <a:cs typeface="Plus Jakarta Sans Medium"/>
                <a:sym typeface="Plus Jakarta Sans Medium"/>
              </a:rPr>
              <a:t>(2020-2024)</a:t>
            </a:r>
            <a:endParaRPr i="1">
              <a:latin typeface="Plus Jakarta Sans Medium"/>
              <a:ea typeface="Plus Jakarta Sans Medium"/>
              <a:cs typeface="Plus Jakarta Sans Medium"/>
              <a:sym typeface="Plus Jakarta Sans Medium"/>
            </a:endParaRPr>
          </a:p>
        </p:txBody>
      </p:sp>
      <p:pic>
        <p:nvPicPr>
          <p:cNvPr id="153" name="Google Shape;153;g26585e5a41e_0_24"/>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pic>
        <p:nvPicPr>
          <p:cNvPr id="154" name="Google Shape;154;g26585e5a41e_0_24"/>
          <p:cNvPicPr preferRelativeResize="0"/>
          <p:nvPr/>
        </p:nvPicPr>
        <p:blipFill rotWithShape="1">
          <a:blip r:embed="rId4">
            <a:alphaModFix/>
          </a:blip>
          <a:srcRect b="0" l="0" r="0" t="0"/>
          <a:stretch/>
        </p:blipFill>
        <p:spPr>
          <a:xfrm>
            <a:off x="7630763" y="276049"/>
            <a:ext cx="1184604" cy="360062"/>
          </a:xfrm>
          <a:prstGeom prst="rect">
            <a:avLst/>
          </a:prstGeom>
          <a:noFill/>
          <a:ln>
            <a:noFill/>
          </a:ln>
        </p:spPr>
      </p:pic>
      <p:grpSp>
        <p:nvGrpSpPr>
          <p:cNvPr id="155" name="Google Shape;155;g26585e5a41e_0_24"/>
          <p:cNvGrpSpPr/>
          <p:nvPr/>
        </p:nvGrpSpPr>
        <p:grpSpPr>
          <a:xfrm>
            <a:off x="3504275" y="1266012"/>
            <a:ext cx="5519305" cy="3274800"/>
            <a:chOff x="-1654538" y="1845863"/>
            <a:chExt cx="6849473" cy="3274800"/>
          </a:xfrm>
        </p:grpSpPr>
        <p:sp>
          <p:nvSpPr>
            <p:cNvPr id="156" name="Google Shape;156;g26585e5a41e_0_24"/>
            <p:cNvSpPr txBox="1"/>
            <p:nvPr/>
          </p:nvSpPr>
          <p:spPr>
            <a:xfrm>
              <a:off x="-1654538" y="1845863"/>
              <a:ext cx="6443400" cy="3274800"/>
            </a:xfrm>
            <a:prstGeom prst="rect">
              <a:avLst/>
            </a:prstGeom>
            <a:noFill/>
            <a:ln>
              <a:noFill/>
            </a:ln>
          </p:spPr>
          <p:txBody>
            <a:bodyPr anchorCtr="0" anchor="t" bIns="91450" lIns="91450" spcFirstLastPara="1" rIns="91450" wrap="square" tIns="91450">
              <a:spAutoFit/>
            </a:bodyPr>
            <a:lstStyle/>
            <a:p>
              <a:pPr indent="-298450" lvl="0" marL="457200" rtl="0" algn="l">
                <a:lnSpc>
                  <a:spcPct val="115000"/>
                </a:lnSpc>
                <a:spcBef>
                  <a:spcPts val="1200"/>
                </a:spcBef>
                <a:spcAft>
                  <a:spcPts val="0"/>
                </a:spcAft>
                <a:buClr>
                  <a:schemeClr val="dk1"/>
                </a:buClr>
                <a:buSzPts val="1100"/>
                <a:buChar char="●"/>
              </a:pPr>
              <a:r>
                <a:rPr lang="en-US" sz="1100">
                  <a:solidFill>
                    <a:schemeClr val="dk1"/>
                  </a:solidFill>
                </a:rPr>
                <a:t>Proyek ini mengimplementasikan sebuah pipeline data end-to-end untuk memonitor kualitas udara tahunan (PM2.5) di Bandung. Dimulai dengan data historis dari laporan publik sebagai fondasi, arsitektur ini dirancang untuk dapat diperluas dengan sumber data dinamis seperti API di masa depan. </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US" sz="1100">
                  <a:solidFill>
                    <a:schemeClr val="dk1"/>
                  </a:solidFill>
                </a:rPr>
                <a:t>Tujuan utamanya adalah mengotomatiskan analisis tren jangka panjang untuk mendukung kebijakan lingkungan dan memberdayakan masyarakat dengan data yang mudah diakses.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US" sz="1100">
                  <a:solidFill>
                    <a:schemeClr val="dk1"/>
                  </a:solidFill>
                </a:rPr>
                <a:t>Pipeline ini diorkestrasi oleh Apache Airflow, menggunakan Python untuk ekstraksi data ke Neon DB (PostgreSQL) yang berfungsi sebagai staging area dan data warehouse. Transformasi dan agregasi data dijalankan oleh Apache Spark, dengan hasil akhir yang divisualisasikan pada dashboard Streamlit interaktif. </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US" sz="1100">
                  <a:solidFill>
                    <a:schemeClr val="dk1"/>
                  </a:solidFill>
                </a:rPr>
                <a:t>Platform ini juga dirancang untuk dapat mengirimkan notifikasi otomatis melalui Email atau Telegram jika terdeteksi tingkat polusi yang melebihi ambang batas.</a:t>
              </a:r>
              <a:endParaRPr sz="1100">
                <a:solidFill>
                  <a:schemeClr val="dk1"/>
                </a:solidFill>
              </a:endParaRPr>
            </a:p>
          </p:txBody>
        </p:sp>
        <p:sp>
          <p:nvSpPr>
            <p:cNvPr id="157" name="Google Shape;157;g26585e5a41e_0_24"/>
            <p:cNvSpPr txBox="1"/>
            <p:nvPr/>
          </p:nvSpPr>
          <p:spPr>
            <a:xfrm>
              <a:off x="571335" y="4601976"/>
              <a:ext cx="4623600" cy="369300"/>
            </a:xfrm>
            <a:prstGeom prst="rect">
              <a:avLst/>
            </a:prstGeom>
            <a:noFill/>
            <a:ln>
              <a:noFill/>
            </a:ln>
          </p:spPr>
          <p:txBody>
            <a:bodyPr anchorCtr="0" anchor="t" bIns="91450" lIns="91450" spcFirstLastPara="1" rIns="91450" wrap="square" tIns="91450">
              <a:spAutoFit/>
            </a:bodyPr>
            <a:lstStyle/>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Plus Jakarta Sans"/>
                <a:ea typeface="Plus Jakarta Sans"/>
                <a:cs typeface="Plus Jakarta Sans"/>
                <a:sym typeface="Plus Jakarta Sans"/>
              </a:endParaRPr>
            </a:p>
          </p:txBody>
        </p:sp>
      </p:grpSp>
      <p:sp>
        <p:nvSpPr>
          <p:cNvPr id="158" name="Google Shape;158;g26585e5a41e_0_24"/>
          <p:cNvSpPr/>
          <p:nvPr/>
        </p:nvSpPr>
        <p:spPr>
          <a:xfrm flipH="1">
            <a:off x="3729012" y="1653980"/>
            <a:ext cx="45600" cy="58500"/>
          </a:xfrm>
          <a:prstGeom prst="ellipse">
            <a:avLst/>
          </a:prstGeom>
          <a:solidFill>
            <a:srgbClr val="48A8C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g26585e5a41e_0_24"/>
          <p:cNvSpPr/>
          <p:nvPr/>
        </p:nvSpPr>
        <p:spPr>
          <a:xfrm rot="-3576382">
            <a:off x="-547808" y="-2388310"/>
            <a:ext cx="3914117" cy="3914117"/>
          </a:xfrm>
          <a:prstGeom prst="ellipse">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60" name="Google Shape;160;g26585e5a41e_0_24"/>
          <p:cNvSpPr/>
          <p:nvPr/>
        </p:nvSpPr>
        <p:spPr>
          <a:xfrm rot="-4242470">
            <a:off x="8576101" y="2314831"/>
            <a:ext cx="2301858" cy="2301858"/>
          </a:xfrm>
          <a:prstGeom prst="ellipse">
            <a:avLst/>
          </a:prstGeom>
          <a:solidFill>
            <a:srgbClr val="48A8C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61" name="Google Shape;161;g26585e5a41e_0_24"/>
          <p:cNvSpPr/>
          <p:nvPr/>
        </p:nvSpPr>
        <p:spPr>
          <a:xfrm rot="-1974178">
            <a:off x="8406288" y="4307981"/>
            <a:ext cx="1120545" cy="1120545"/>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62" name="Google Shape;162;g26585e5a41e_0_24" title="Untitled design.png"/>
          <p:cNvPicPr preferRelativeResize="0"/>
          <p:nvPr/>
        </p:nvPicPr>
        <p:blipFill rotWithShape="1">
          <a:blip r:embed="rId5">
            <a:alphaModFix/>
          </a:blip>
          <a:srcRect b="15912" l="0" r="0" t="15912"/>
          <a:stretch/>
        </p:blipFill>
        <p:spPr>
          <a:xfrm>
            <a:off x="541800" y="308725"/>
            <a:ext cx="1734900" cy="1734900"/>
          </a:xfrm>
          <a:prstGeom prst="ellipse">
            <a:avLst/>
          </a:prstGeom>
          <a:noFill/>
          <a:ln>
            <a:noFill/>
          </a:ln>
        </p:spPr>
      </p:pic>
      <p:sp>
        <p:nvSpPr>
          <p:cNvPr id="163" name="Google Shape;163;g26585e5a41e_0_24"/>
          <p:cNvSpPr txBox="1"/>
          <p:nvPr/>
        </p:nvSpPr>
        <p:spPr>
          <a:xfrm>
            <a:off x="503685" y="3764631"/>
            <a:ext cx="3000600" cy="446400"/>
          </a:xfrm>
          <a:prstGeom prst="rect">
            <a:avLst/>
          </a:prstGeom>
          <a:noFill/>
          <a:ln>
            <a:noFill/>
          </a:ln>
        </p:spPr>
        <p:txBody>
          <a:bodyPr anchorCtr="0" anchor="t" bIns="91450" lIns="91450" spcFirstLastPara="1" rIns="91450" wrap="square" tIns="91450">
            <a:spAutoFit/>
          </a:bodyPr>
          <a:lstStyle/>
          <a:p>
            <a:pPr indent="0" lvl="0" marL="0" marR="0" rtl="0" algn="l">
              <a:lnSpc>
                <a:spcPct val="135000"/>
              </a:lnSpc>
              <a:spcBef>
                <a:spcPts val="700"/>
              </a:spcBef>
              <a:spcAft>
                <a:spcPts val="0"/>
              </a:spcAft>
              <a:buClr>
                <a:srgbClr val="000000"/>
              </a:buClr>
              <a:buSzPts val="1700"/>
              <a:buFont typeface="Arial"/>
              <a:buNone/>
            </a:pPr>
            <a:r>
              <a:rPr b="1" i="0" lang="en-US" sz="1700" u="none" cap="none" strike="noStrike">
                <a:solidFill>
                  <a:srgbClr val="48A8C4"/>
                </a:solidFill>
                <a:latin typeface="Plus Jakarta Sans"/>
                <a:ea typeface="Plus Jakarta Sans"/>
                <a:cs typeface="Plus Jakarta Sans"/>
                <a:sym typeface="Plus Jakarta Sans"/>
              </a:rPr>
              <a:t>Working</a:t>
            </a:r>
            <a:endParaRPr b="1" i="0" sz="1600" u="none" cap="none" strike="noStrike">
              <a:solidFill>
                <a:srgbClr val="48A8C4"/>
              </a:solidFill>
              <a:latin typeface="Plus Jakarta Sans"/>
              <a:ea typeface="Plus Jakarta Sans"/>
              <a:cs typeface="Plus Jakarta Sans"/>
              <a:sym typeface="Plus Jakarta Sans"/>
            </a:endParaRPr>
          </a:p>
        </p:txBody>
      </p:sp>
      <p:sp>
        <p:nvSpPr>
          <p:cNvPr id="164" name="Google Shape;164;g26585e5a41e_0_24"/>
          <p:cNvSpPr txBox="1"/>
          <p:nvPr/>
        </p:nvSpPr>
        <p:spPr>
          <a:xfrm>
            <a:off x="503678" y="4098225"/>
            <a:ext cx="3078900" cy="400200"/>
          </a:xfrm>
          <a:prstGeom prst="rect">
            <a:avLst/>
          </a:prstGeom>
          <a:noFill/>
          <a:ln>
            <a:noFill/>
          </a:ln>
        </p:spPr>
        <p:txBody>
          <a:bodyPr anchorCtr="0" anchor="t" bIns="91450" lIns="91450" spcFirstLastPara="1" rIns="91450" wrap="square" tIns="91450">
            <a:spAutoFit/>
          </a:bodyPr>
          <a:lstStyle/>
          <a:p>
            <a:pPr indent="0" lvl="0" marL="0" marR="0" rtl="0" algn="l">
              <a:lnSpc>
                <a:spcPct val="115000"/>
              </a:lnSpc>
              <a:spcBef>
                <a:spcPts val="0"/>
              </a:spcBef>
              <a:spcAft>
                <a:spcPts val="0"/>
              </a:spcAft>
              <a:buClr>
                <a:srgbClr val="000000"/>
              </a:buClr>
              <a:buSzPts val="1400"/>
              <a:buFont typeface="Arial"/>
              <a:buNone/>
            </a:pPr>
            <a:r>
              <a:rPr b="0" i="1" lang="en-US" sz="1400" u="none" cap="none" strike="noStrike">
                <a:solidFill>
                  <a:srgbClr val="000000"/>
                </a:solidFill>
                <a:latin typeface="Plus Jakarta Sans Medium"/>
                <a:ea typeface="Plus Jakarta Sans Medium"/>
                <a:cs typeface="Plus Jakarta Sans Medium"/>
                <a:sym typeface="Plus Jakarta Sans Medium"/>
              </a:rPr>
              <a:t>Riwayat pekerjaan</a:t>
            </a:r>
            <a:endParaRPr b="0" i="1" sz="1400" u="none" cap="none" strike="noStrike">
              <a:solidFill>
                <a:srgbClr val="000000"/>
              </a:solidFill>
              <a:latin typeface="Plus Jakarta Sans Medium"/>
              <a:ea typeface="Plus Jakarta Sans Medium"/>
              <a:cs typeface="Plus Jakarta Sans Medium"/>
              <a:sym typeface="Plus Jakarta Sans Medium"/>
            </a:endParaRPr>
          </a:p>
        </p:txBody>
      </p:sp>
      <p:sp>
        <p:nvSpPr>
          <p:cNvPr id="165" name="Google Shape;165;g26585e5a41e_0_24"/>
          <p:cNvSpPr txBox="1"/>
          <p:nvPr/>
        </p:nvSpPr>
        <p:spPr>
          <a:xfrm>
            <a:off x="3882235" y="706381"/>
            <a:ext cx="3000600" cy="446400"/>
          </a:xfrm>
          <a:prstGeom prst="rect">
            <a:avLst/>
          </a:prstGeom>
          <a:noFill/>
          <a:ln>
            <a:noFill/>
          </a:ln>
        </p:spPr>
        <p:txBody>
          <a:bodyPr anchorCtr="0" anchor="t" bIns="91450" lIns="91450" spcFirstLastPara="1" rIns="91450" wrap="square" tIns="91450">
            <a:spAutoFit/>
          </a:bodyPr>
          <a:lstStyle/>
          <a:p>
            <a:pPr indent="0" lvl="0" marL="0" marR="0" rtl="0" algn="l">
              <a:lnSpc>
                <a:spcPct val="135000"/>
              </a:lnSpc>
              <a:spcBef>
                <a:spcPts val="700"/>
              </a:spcBef>
              <a:spcAft>
                <a:spcPts val="0"/>
              </a:spcAft>
              <a:buClr>
                <a:srgbClr val="000000"/>
              </a:buClr>
              <a:buSzPts val="1700"/>
              <a:buFont typeface="Arial"/>
              <a:buNone/>
            </a:pPr>
            <a:r>
              <a:rPr b="1" i="0" lang="en-US" sz="1700" u="none" cap="none" strike="noStrike">
                <a:solidFill>
                  <a:srgbClr val="48A8C4"/>
                </a:solidFill>
                <a:latin typeface="Plus Jakarta Sans"/>
                <a:ea typeface="Plus Jakarta Sans"/>
                <a:cs typeface="Plus Jakarta Sans"/>
                <a:sym typeface="Plus Jakarta Sans"/>
              </a:rPr>
              <a:t>Overview Project</a:t>
            </a:r>
            <a:endParaRPr b="1" i="0" sz="1600" u="none" cap="none" strike="noStrike">
              <a:solidFill>
                <a:srgbClr val="48A8C4"/>
              </a:solidFill>
              <a:latin typeface="Plus Jakarta Sans"/>
              <a:ea typeface="Plus Jakarta Sans"/>
              <a:cs typeface="Plus Jakarta Sans"/>
              <a:sym typeface="Plus Jakarta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05" name="Shape 305"/>
        <p:cNvGrpSpPr/>
        <p:nvPr/>
      </p:nvGrpSpPr>
      <p:grpSpPr>
        <a:xfrm>
          <a:off x="0" y="0"/>
          <a:ext cx="0" cy="0"/>
          <a:chOff x="0" y="0"/>
          <a:chExt cx="0" cy="0"/>
        </a:xfrm>
      </p:grpSpPr>
      <p:pic>
        <p:nvPicPr>
          <p:cNvPr id="306" name="Google Shape;306;g36f4b74a8aa_0_10"/>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307" name="Google Shape;307;g36f4b74a8aa_0_10"/>
          <p:cNvSpPr txBox="1"/>
          <p:nvPr/>
        </p:nvSpPr>
        <p:spPr>
          <a:xfrm>
            <a:off x="214050" y="419175"/>
            <a:ext cx="8676000" cy="18627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Keterbatasan Model Pemrosesan:</a:t>
            </a:r>
            <a:endParaRPr b="1" sz="1100">
              <a:solidFill>
                <a:schemeClr val="dk1"/>
              </a:solidFill>
            </a:endParaRPr>
          </a:p>
          <a:p>
            <a:pPr indent="-298450" lvl="1" marL="914400" rtl="0" algn="l">
              <a:lnSpc>
                <a:spcPct val="115000"/>
              </a:lnSpc>
              <a:spcBef>
                <a:spcPts val="1200"/>
              </a:spcBef>
              <a:spcAft>
                <a:spcPts val="0"/>
              </a:spcAft>
              <a:buClr>
                <a:schemeClr val="dk1"/>
              </a:buClr>
              <a:buSzPts val="1100"/>
              <a:buChar char="○"/>
            </a:pPr>
            <a:r>
              <a:rPr b="1" lang="en-US" sz="1100">
                <a:solidFill>
                  <a:schemeClr val="dk1"/>
                </a:solidFill>
              </a:rPr>
              <a:t>Kondisi Saat Ini:</a:t>
            </a:r>
            <a:r>
              <a:rPr lang="en-US" sz="1100">
                <a:solidFill>
                  <a:schemeClr val="dk1"/>
                </a:solidFill>
              </a:rPr>
              <a:t> Platform hanya berjalan dalam mode </a:t>
            </a:r>
            <a:r>
              <a:rPr b="1" lang="en-US" sz="1100">
                <a:solidFill>
                  <a:schemeClr val="dk1"/>
                </a:solidFill>
              </a:rPr>
              <a:t>batch</a:t>
            </a:r>
            <a:r>
              <a:rPr lang="en-US" sz="1100">
                <a:solidFill>
                  <a:schemeClr val="dk1"/>
                </a:solidFill>
              </a:rPr>
              <a:t> (tahunan), sehingga cocok untuk analisis historis tetapi tidak untuk pemantauan </a:t>
            </a:r>
            <a:r>
              <a:rPr i="1" lang="en-US" sz="1100">
                <a:solidFill>
                  <a:schemeClr val="dk1"/>
                </a:solidFill>
              </a:rPr>
              <a:t>real-time</a:t>
            </a:r>
            <a:r>
              <a:rPr lang="en-US"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Rekomendasi:</a:t>
            </a:r>
            <a:r>
              <a:rPr lang="en-US" sz="1100">
                <a:solidFill>
                  <a:schemeClr val="dk1"/>
                </a:solidFill>
              </a:rPr>
              <a:t> Jika kebutuhan bisnis berkembang, platform dapat diperluas dengan menambahkan </a:t>
            </a:r>
            <a:r>
              <a:rPr b="1" lang="en-US" sz="1100">
                <a:solidFill>
                  <a:schemeClr val="dk1"/>
                </a:solidFill>
              </a:rPr>
              <a:t>alur </a:t>
            </a:r>
            <a:r>
              <a:rPr b="1" i="1" lang="en-US" sz="1100">
                <a:solidFill>
                  <a:schemeClr val="dk1"/>
                </a:solidFill>
              </a:rPr>
              <a:t>streaming</a:t>
            </a:r>
            <a:r>
              <a:rPr lang="en-US" sz="1100">
                <a:solidFill>
                  <a:schemeClr val="dk1"/>
                </a:solidFill>
              </a:rPr>
              <a:t> menggunakan teknologi seperti </a:t>
            </a:r>
            <a:r>
              <a:rPr b="1" lang="en-US" sz="1100">
                <a:solidFill>
                  <a:schemeClr val="dk1"/>
                </a:solidFill>
              </a:rPr>
              <a:t>Apache Kafka</a:t>
            </a:r>
            <a:r>
              <a:rPr lang="en-US" sz="1100">
                <a:solidFill>
                  <a:schemeClr val="dk1"/>
                </a:solidFill>
              </a:rPr>
              <a:t> dan </a:t>
            </a:r>
            <a:r>
              <a:rPr b="1" lang="en-US" sz="1100">
                <a:solidFill>
                  <a:schemeClr val="dk1"/>
                </a:solidFill>
              </a:rPr>
              <a:t>Spark Streaming</a:t>
            </a:r>
            <a:r>
              <a:rPr lang="en-US" sz="1100">
                <a:solidFill>
                  <a:schemeClr val="dk1"/>
                </a:solidFill>
              </a:rPr>
              <a:t> untuk notifikasi yang lebih cepat.</a:t>
            </a:r>
            <a:endParaRPr sz="1100">
              <a:solidFill>
                <a:schemeClr val="dk1"/>
              </a:solidFill>
            </a:endParaRPr>
          </a:p>
          <a:p>
            <a:pPr indent="0" lvl="0" marL="0" rtl="0" algn="l">
              <a:lnSpc>
                <a:spcPct val="115000"/>
              </a:lnSpc>
              <a:spcBef>
                <a:spcPts val="1200"/>
              </a:spcBef>
              <a:spcAft>
                <a:spcPts val="0"/>
              </a:spcAft>
              <a:buNone/>
            </a:pPr>
            <a:r>
              <a:rPr b="1" lang="en-US" sz="1100">
                <a:solidFill>
                  <a:schemeClr val="dk1"/>
                </a:solidFill>
              </a:rPr>
              <a:t>Keterbatasan Fitur Dashboard:</a:t>
            </a:r>
            <a:endParaRPr b="1" sz="1100">
              <a:solidFill>
                <a:schemeClr val="dk1"/>
              </a:solidFill>
            </a:endParaRPr>
          </a:p>
          <a:p>
            <a:pPr indent="-298450" lvl="1" marL="914400" rtl="0" algn="l">
              <a:lnSpc>
                <a:spcPct val="115000"/>
              </a:lnSpc>
              <a:spcBef>
                <a:spcPts val="1200"/>
              </a:spcBef>
              <a:spcAft>
                <a:spcPts val="0"/>
              </a:spcAft>
              <a:buClr>
                <a:schemeClr val="dk1"/>
              </a:buClr>
              <a:buSzPts val="1100"/>
              <a:buChar char="○"/>
            </a:pPr>
            <a:r>
              <a:rPr b="1" lang="en-US" sz="1100">
                <a:solidFill>
                  <a:schemeClr val="dk1"/>
                </a:solidFill>
              </a:rPr>
              <a:t>Kondisi Saat Ini:</a:t>
            </a:r>
            <a:r>
              <a:rPr lang="en-US" sz="1100">
                <a:solidFill>
                  <a:schemeClr val="dk1"/>
                </a:solidFill>
              </a:rPr>
              <a:t> Dashboard Streamlit menyajikan visualisasi data dasar yang informatif.</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Rekomendasi:</a:t>
            </a:r>
            <a:r>
              <a:rPr lang="en-US" sz="1100">
                <a:solidFill>
                  <a:schemeClr val="dk1"/>
                </a:solidFill>
              </a:rPr>
              <a:t> Menambahkan fitur analitik yang lebih canggih di masa depan, seperti </a:t>
            </a:r>
            <a:r>
              <a:rPr b="1" lang="en-US" sz="1100">
                <a:solidFill>
                  <a:schemeClr val="dk1"/>
                </a:solidFill>
              </a:rPr>
              <a:t>analisis prediktif (forecasting)</a:t>
            </a:r>
            <a:r>
              <a:rPr lang="en-US" sz="1100">
                <a:solidFill>
                  <a:schemeClr val="dk1"/>
                </a:solidFill>
              </a:rPr>
              <a:t> untuk memperkirakan kualitas udara atau </a:t>
            </a:r>
            <a:r>
              <a:rPr b="1" lang="en-US" sz="1100">
                <a:solidFill>
                  <a:schemeClr val="dk1"/>
                </a:solidFill>
              </a:rPr>
              <a:t>analisis korelasi</a:t>
            </a:r>
            <a:r>
              <a:rPr lang="en-US" sz="1100">
                <a:solidFill>
                  <a:schemeClr val="dk1"/>
                </a:solidFill>
              </a:rPr>
              <a:t> dengan data lain (misalnya, data cuaca atau lalu lintas).</a:t>
            </a:r>
            <a:endParaRPr sz="1100">
              <a:solidFill>
                <a:schemeClr val="dk1"/>
              </a:solidFill>
            </a:endParaRPr>
          </a:p>
          <a:p>
            <a:pPr indent="0" lvl="0" marL="0" marR="0" rtl="0" algn="l">
              <a:lnSpc>
                <a:spcPct val="100000"/>
              </a:lnSpc>
              <a:spcBef>
                <a:spcPts val="1200"/>
              </a:spcBef>
              <a:spcAft>
                <a:spcPts val="0"/>
              </a:spcAft>
              <a:buClr>
                <a:schemeClr val="dk1"/>
              </a:buClr>
              <a:buSzPts val="1100"/>
              <a:buFont typeface="Arial"/>
              <a:buNone/>
            </a:pPr>
            <a:r>
              <a:t/>
            </a:r>
            <a:endParaRPr b="1" sz="13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11" name="Shape 311"/>
        <p:cNvGrpSpPr/>
        <p:nvPr/>
      </p:nvGrpSpPr>
      <p:grpSpPr>
        <a:xfrm>
          <a:off x="0" y="0"/>
          <a:ext cx="0" cy="0"/>
          <a:chOff x="0" y="0"/>
          <a:chExt cx="0" cy="0"/>
        </a:xfrm>
      </p:grpSpPr>
      <p:sp>
        <p:nvSpPr>
          <p:cNvPr id="312" name="Google Shape;312;g26585e5a41e_0_428"/>
          <p:cNvSpPr txBox="1"/>
          <p:nvPr>
            <p:ph type="ctrTitle"/>
          </p:nvPr>
        </p:nvSpPr>
        <p:spPr>
          <a:xfrm>
            <a:off x="4863675" y="3098975"/>
            <a:ext cx="4281900" cy="838200"/>
          </a:xfrm>
          <a:prstGeom prst="rect">
            <a:avLst/>
          </a:prstGeom>
          <a:noFill/>
          <a:ln>
            <a:noFill/>
          </a:ln>
        </p:spPr>
        <p:txBody>
          <a:bodyPr anchorCtr="0" anchor="b" bIns="91450" lIns="91450" spcFirstLastPara="1" rIns="91450" wrap="square" tIns="91450">
            <a:normAutofit fontScale="90000"/>
          </a:bodyPr>
          <a:lstStyle/>
          <a:p>
            <a:pPr indent="0" lvl="0" marL="0" rtl="0" algn="l">
              <a:lnSpc>
                <a:spcPct val="85000"/>
              </a:lnSpc>
              <a:spcBef>
                <a:spcPts val="0"/>
              </a:spcBef>
              <a:spcAft>
                <a:spcPts val="0"/>
              </a:spcAft>
              <a:buSzPct val="120368"/>
              <a:buNone/>
            </a:pPr>
            <a:r>
              <a:rPr b="1" lang="en-US" sz="4800">
                <a:latin typeface="Plus Jakarta Sans"/>
                <a:ea typeface="Plus Jakarta Sans"/>
                <a:cs typeface="Plus Jakarta Sans"/>
                <a:sym typeface="Plus Jakarta Sans"/>
              </a:rPr>
              <a:t>Terima </a:t>
            </a:r>
            <a:endParaRPr b="1" sz="4800">
              <a:latin typeface="Plus Jakarta Sans"/>
              <a:ea typeface="Plus Jakarta Sans"/>
              <a:cs typeface="Plus Jakarta Sans"/>
              <a:sym typeface="Plus Jakarta Sans"/>
            </a:endParaRPr>
          </a:p>
          <a:p>
            <a:pPr indent="0" lvl="0" marL="0" rtl="0" algn="l">
              <a:lnSpc>
                <a:spcPct val="85000"/>
              </a:lnSpc>
              <a:spcBef>
                <a:spcPts val="0"/>
              </a:spcBef>
              <a:spcAft>
                <a:spcPts val="0"/>
              </a:spcAft>
              <a:buSzPct val="120368"/>
              <a:buNone/>
            </a:pPr>
            <a:r>
              <a:rPr b="1" lang="en-US" sz="4800">
                <a:latin typeface="Plus Jakarta Sans"/>
                <a:ea typeface="Plus Jakarta Sans"/>
                <a:cs typeface="Plus Jakarta Sans"/>
                <a:sym typeface="Plus Jakarta Sans"/>
              </a:rPr>
              <a:t>Kasih.</a:t>
            </a:r>
            <a:endParaRPr b="1" sz="4800">
              <a:latin typeface="Plus Jakarta Sans"/>
              <a:ea typeface="Plus Jakarta Sans"/>
              <a:cs typeface="Plus Jakarta Sans"/>
              <a:sym typeface="Plus Jakarta Sans"/>
            </a:endParaRPr>
          </a:p>
        </p:txBody>
      </p:sp>
      <p:grpSp>
        <p:nvGrpSpPr>
          <p:cNvPr id="313" name="Google Shape;313;g26585e5a41e_0_428"/>
          <p:cNvGrpSpPr/>
          <p:nvPr/>
        </p:nvGrpSpPr>
        <p:grpSpPr>
          <a:xfrm>
            <a:off x="162" y="-214211"/>
            <a:ext cx="2765532" cy="2691752"/>
            <a:chOff x="9584423" y="-302695"/>
            <a:chExt cx="4822201" cy="4822201"/>
          </a:xfrm>
        </p:grpSpPr>
        <p:sp>
          <p:nvSpPr>
            <p:cNvPr id="314" name="Google Shape;314;g26585e5a41e_0_428"/>
            <p:cNvSpPr/>
            <p:nvPr/>
          </p:nvSpPr>
          <p:spPr>
            <a:xfrm rot="6626698">
              <a:off x="10121100" y="233982"/>
              <a:ext cx="3748847" cy="3748847"/>
            </a:xfrm>
            <a:prstGeom prst="ellipse">
              <a:avLst/>
            </a:prstGeom>
            <a:solidFill>
              <a:srgbClr val="48A8C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5" name="Google Shape;315;g26585e5a41e_0_428"/>
            <p:cNvSpPr/>
            <p:nvPr/>
          </p:nvSpPr>
          <p:spPr>
            <a:xfrm rot="5026486">
              <a:off x="10682783" y="729525"/>
              <a:ext cx="2625482" cy="2625482"/>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6" name="Google Shape;316;g26585e5a41e_0_428"/>
            <p:cNvSpPr/>
            <p:nvPr/>
          </p:nvSpPr>
          <p:spPr>
            <a:xfrm rot="2969049">
              <a:off x="11210027" y="1256768"/>
              <a:ext cx="1570980" cy="1570980"/>
            </a:xfrm>
            <a:prstGeom prst="ellipse">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7" name="Google Shape;317;g26585e5a41e_0_428"/>
            <p:cNvSpPr/>
            <p:nvPr/>
          </p:nvSpPr>
          <p:spPr>
            <a:xfrm rot="10347786">
              <a:off x="11700466" y="1747209"/>
              <a:ext cx="590098" cy="590098"/>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grpSp>
        <p:nvGrpSpPr>
          <p:cNvPr id="318" name="Google Shape;318;g26585e5a41e_0_428"/>
          <p:cNvGrpSpPr/>
          <p:nvPr/>
        </p:nvGrpSpPr>
        <p:grpSpPr>
          <a:xfrm>
            <a:off x="-840830" y="1116257"/>
            <a:ext cx="5795400" cy="5795400"/>
            <a:chOff x="4094945" y="667082"/>
            <a:chExt cx="5795400" cy="5795400"/>
          </a:xfrm>
        </p:grpSpPr>
        <p:sp>
          <p:nvSpPr>
            <p:cNvPr id="319" name="Google Shape;319;g26585e5a41e_0_428"/>
            <p:cNvSpPr/>
            <p:nvPr/>
          </p:nvSpPr>
          <p:spPr>
            <a:xfrm rot="6626718">
              <a:off x="4739938" y="1312075"/>
              <a:ext cx="4505414" cy="4505414"/>
            </a:xfrm>
            <a:prstGeom prst="ellipse">
              <a:avLst/>
            </a:prstGeom>
            <a:solidFill>
              <a:srgbClr val="48A8C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0" name="Google Shape;320;g26585e5a41e_0_428"/>
            <p:cNvSpPr/>
            <p:nvPr/>
          </p:nvSpPr>
          <p:spPr>
            <a:xfrm rot="5026475">
              <a:off x="5429162" y="2051505"/>
              <a:ext cx="3026548" cy="3026548"/>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1" name="Google Shape;321;g26585e5a41e_0_428"/>
            <p:cNvSpPr/>
            <p:nvPr/>
          </p:nvSpPr>
          <p:spPr>
            <a:xfrm rot="2969049">
              <a:off x="6156933" y="2732845"/>
              <a:ext cx="1570980" cy="1570980"/>
            </a:xfrm>
            <a:prstGeom prst="ellipse">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2" name="Google Shape;322;g26585e5a41e_0_428"/>
            <p:cNvSpPr/>
            <p:nvPr/>
          </p:nvSpPr>
          <p:spPr>
            <a:xfrm rot="10347786">
              <a:off x="6647371" y="3223287"/>
              <a:ext cx="590098" cy="590098"/>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pic>
        <p:nvPicPr>
          <p:cNvPr id="323" name="Google Shape;323;g26585e5a41e_0_428"/>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169" name="Shape 169"/>
        <p:cNvGrpSpPr/>
        <p:nvPr/>
      </p:nvGrpSpPr>
      <p:grpSpPr>
        <a:xfrm>
          <a:off x="0" y="0"/>
          <a:ext cx="0" cy="0"/>
          <a:chOff x="0" y="0"/>
          <a:chExt cx="0" cy="0"/>
        </a:xfrm>
      </p:grpSpPr>
      <p:sp>
        <p:nvSpPr>
          <p:cNvPr id="170" name="Google Shape;170;g26585e5a41e_0_43"/>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71" name="Google Shape;171;g26585e5a41e_0_43"/>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72" name="Google Shape;172;g26585e5a41e_0_43"/>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73" name="Google Shape;173;g26585e5a41e_0_43"/>
          <p:cNvSpPr txBox="1"/>
          <p:nvPr>
            <p:ph type="ctrTitle"/>
          </p:nvPr>
        </p:nvSpPr>
        <p:spPr>
          <a:xfrm>
            <a:off x="4776450" y="2352200"/>
            <a:ext cx="4034400" cy="1357800"/>
          </a:xfrm>
          <a:prstGeom prst="rect">
            <a:avLst/>
          </a:prstGeom>
          <a:noFill/>
          <a:ln>
            <a:noFill/>
          </a:ln>
        </p:spPr>
        <p:txBody>
          <a:bodyPr anchorCtr="0" anchor="ctr" bIns="45700" lIns="91425" spcFirstLastPara="1" rIns="91425" wrap="square" tIns="45700">
            <a:normAutofit/>
          </a:bodyPr>
          <a:lstStyle/>
          <a:p>
            <a:pPr indent="0" lvl="0" marL="0" rtl="0" algn="l">
              <a:lnSpc>
                <a:spcPct val="85000"/>
              </a:lnSpc>
              <a:spcBef>
                <a:spcPts val="0"/>
              </a:spcBef>
              <a:spcAft>
                <a:spcPts val="0"/>
              </a:spcAft>
              <a:buSzPts val="1800"/>
              <a:buNone/>
            </a:pPr>
            <a:r>
              <a:rPr b="1" lang="en-US" sz="4800">
                <a:solidFill>
                  <a:schemeClr val="lt1"/>
                </a:solidFill>
                <a:latin typeface="Plus Jakarta Sans"/>
                <a:ea typeface="Plus Jakarta Sans"/>
                <a:cs typeface="Plus Jakarta Sans"/>
                <a:sym typeface="Plus Jakarta Sans"/>
              </a:rPr>
              <a:t>Project Background</a:t>
            </a:r>
            <a:endParaRPr b="1" sz="4800">
              <a:solidFill>
                <a:schemeClr val="lt1"/>
              </a:solidFill>
              <a:latin typeface="Plus Jakarta Sans"/>
              <a:ea typeface="Plus Jakarta Sans"/>
              <a:cs typeface="Plus Jakarta Sans"/>
              <a:sym typeface="Plus Jakarta Sans"/>
            </a:endParaRPr>
          </a:p>
        </p:txBody>
      </p:sp>
      <p:pic>
        <p:nvPicPr>
          <p:cNvPr id="174" name="Google Shape;174;g26585e5a41e_0_43"/>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78" name="Shape 178"/>
        <p:cNvGrpSpPr/>
        <p:nvPr/>
      </p:nvGrpSpPr>
      <p:grpSpPr>
        <a:xfrm>
          <a:off x="0" y="0"/>
          <a:ext cx="0" cy="0"/>
          <a:chOff x="0" y="0"/>
          <a:chExt cx="0" cy="0"/>
        </a:xfrm>
      </p:grpSpPr>
      <p:pic>
        <p:nvPicPr>
          <p:cNvPr id="179" name="Google Shape;179;g26585e5a41e_0_306"/>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180" name="Google Shape;180;g26585e5a41e_0_306"/>
          <p:cNvSpPr txBox="1"/>
          <p:nvPr/>
        </p:nvSpPr>
        <p:spPr>
          <a:xfrm>
            <a:off x="2605000" y="486150"/>
            <a:ext cx="6309900" cy="2515200"/>
          </a:xfrm>
          <a:prstGeom prst="rect">
            <a:avLst/>
          </a:prstGeom>
          <a:noFill/>
          <a:ln>
            <a:noFill/>
          </a:ln>
        </p:spPr>
        <p:txBody>
          <a:bodyPr anchorCtr="0" anchor="t" bIns="91450" lIns="91450" spcFirstLastPara="1" rIns="91450" wrap="square" tIns="91450">
            <a:noAutofit/>
          </a:bodyPr>
          <a:lstStyle/>
          <a:p>
            <a:pPr indent="-292100" lvl="0" marL="457200" rtl="0" algn="l">
              <a:lnSpc>
                <a:spcPct val="115000"/>
              </a:lnSpc>
              <a:spcBef>
                <a:spcPts val="1200"/>
              </a:spcBef>
              <a:spcAft>
                <a:spcPts val="0"/>
              </a:spcAft>
              <a:buClr>
                <a:schemeClr val="dk1"/>
              </a:buClr>
              <a:buSzPts val="1000"/>
              <a:buAutoNum type="arabicPeriod"/>
            </a:pPr>
            <a:r>
              <a:rPr b="1" lang="en-US" sz="1000">
                <a:solidFill>
                  <a:schemeClr val="dk1"/>
                </a:solidFill>
              </a:rPr>
              <a:t>Konteks dan Latar Belakang Masalah</a:t>
            </a:r>
            <a:endParaRPr b="1" sz="10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000">
                <a:solidFill>
                  <a:schemeClr val="dk1"/>
                </a:solidFill>
              </a:rPr>
              <a:t>Kota Bandung, sebagai salahsatu pusat urban dan ekonomi di Indonesia, menghadapi tantangan serius terkait polusi udara yang bersifat kronis. Sumber utama polusi udara di wilayah ini berasal dari berbagai sektor, termasuk tingginya volume emisi gas buang kendaraan bermotor, aktivitas kawasan industri, serta kebakaran lahan sporadis. Paparan polutan berbahaya seperti Partikulat (PM2.5 ) secara terus-menerus menimbulkan ancaman signifikan terhadap kesehatan publik, yang berpotensi menyebabkan penyakit pernapasan, masalah kardiovaskular, dan dampak kesehatan jangka panjang lainnya bagi seluruh lapisan masyarakat.</a:t>
            </a:r>
            <a:endParaRPr sz="10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US" sz="1000">
                <a:solidFill>
                  <a:schemeClr val="dk1"/>
                </a:solidFill>
              </a:rPr>
              <a:t>Meskipun data kualitas udara (khususnya konsentrasi PM2.5  tersedia, data tersebut seringkali terfragmentasi dan sulit diakses. Saat ini, data disajikan dalam format laporan tahunan statis seperti dokumen PDF atau spreadsheet (Excel), dan terkadang melalui API yang memerlukan pemahaman teknis untuk diakses.</a:t>
            </a:r>
            <a:endParaRPr sz="1000">
              <a:solidFill>
                <a:schemeClr val="dk1"/>
              </a:solidFill>
            </a:endParaRPr>
          </a:p>
        </p:txBody>
      </p:sp>
      <p:pic>
        <p:nvPicPr>
          <p:cNvPr id="181" name="Google Shape;181;g26585e5a41e_0_306" title="Gemini_Generated_Image_hlxxqchlxxqchlxx.png"/>
          <p:cNvPicPr preferRelativeResize="0"/>
          <p:nvPr/>
        </p:nvPicPr>
        <p:blipFill>
          <a:blip r:embed="rId4">
            <a:alphaModFix/>
          </a:blip>
          <a:stretch>
            <a:fillRect/>
          </a:stretch>
        </p:blipFill>
        <p:spPr>
          <a:xfrm>
            <a:off x="256200" y="587450"/>
            <a:ext cx="2096527" cy="2096527"/>
          </a:xfrm>
          <a:prstGeom prst="rect">
            <a:avLst/>
          </a:prstGeom>
          <a:noFill/>
          <a:ln>
            <a:noFill/>
          </a:ln>
        </p:spPr>
      </p:pic>
      <p:sp>
        <p:nvSpPr>
          <p:cNvPr id="182" name="Google Shape;182;g26585e5a41e_0_306"/>
          <p:cNvSpPr txBox="1"/>
          <p:nvPr/>
        </p:nvSpPr>
        <p:spPr>
          <a:xfrm>
            <a:off x="106250" y="2932150"/>
            <a:ext cx="8709000" cy="25152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2. Identifikasi Masalah (Problem Statement)</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Proses pengumpulan dan analisis data kualitas udara di Bandung saat ini menghadapi beberapa kendala utama:</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Proses Manual yang Tidak Efisien:</a:t>
            </a:r>
            <a:r>
              <a:rPr lang="en-US" sz="1100">
                <a:solidFill>
                  <a:schemeClr val="dk1"/>
                </a:solidFill>
              </a:rPr>
              <a:t> Ekstraksi dan normalisasi data dari berbagai format (PDF, Excel) dilakukan secara manual. Proses ini tidak hanya memakan waktu dan sumber daya yang besar, tetapi juga sangat rentan terhadap </a:t>
            </a:r>
            <a:r>
              <a:rPr i="1" lang="en-US" sz="1100">
                <a:solidFill>
                  <a:schemeClr val="dk1"/>
                </a:solidFill>
              </a:rPr>
              <a:t>human error</a:t>
            </a:r>
            <a:r>
              <a:rPr lang="en-US" sz="1100">
                <a:solidFill>
                  <a:schemeClr val="dk1"/>
                </a:solidFill>
              </a:rPr>
              <a: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Minimnya Analisis Komprehensif:</a:t>
            </a:r>
            <a:r>
              <a:rPr lang="en-US" sz="1100">
                <a:solidFill>
                  <a:schemeClr val="dk1"/>
                </a:solidFill>
              </a:rPr>
              <a:t> Metode yang ada tidak memungkinkan analisis tren multisektor secara cepat dan efisien. Sulit untuk mendapatkan gambaran besar atau ringkasan tren polusi dari tahun ke tahun tanpa pengolahan data yang rumit.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Keterlambatan Informasi:</a:t>
            </a:r>
            <a:r>
              <a:rPr lang="en-US" sz="1100">
                <a:solidFill>
                  <a:schemeClr val="dk1"/>
                </a:solidFill>
              </a:rPr>
              <a:t> Karena sifat manual dan periodik (tahunan) dari pelaporan data, informasi yang dihasilkan seringkali terlambat, sehingga menghambat kemampuan para pemangku kepentingan untuk merespons secara cepat terhadap peningkatan level polusi.</a:t>
            </a:r>
            <a:endParaRPr sz="11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b="1" sz="10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86" name="Shape 186"/>
        <p:cNvGrpSpPr/>
        <p:nvPr/>
      </p:nvGrpSpPr>
      <p:grpSpPr>
        <a:xfrm>
          <a:off x="0" y="0"/>
          <a:ext cx="0" cy="0"/>
          <a:chOff x="0" y="0"/>
          <a:chExt cx="0" cy="0"/>
        </a:xfrm>
      </p:grpSpPr>
      <p:pic>
        <p:nvPicPr>
          <p:cNvPr id="187" name="Google Shape;187;g36f48e18d0b_0_24"/>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188" name="Google Shape;188;g36f48e18d0b_0_24"/>
          <p:cNvSpPr txBox="1"/>
          <p:nvPr/>
        </p:nvSpPr>
        <p:spPr>
          <a:xfrm>
            <a:off x="139675" y="636100"/>
            <a:ext cx="8866200" cy="25152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Hasil yang Diharapkan: Sebuah Ekosistem Data yang Fungsional</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Hasil akhir dari proyek ini bukan sekadar laporan, melainkan sebuah ekosistem data yang berfungsi penuh, yang terdiri dari tiga komponen utama:</a:t>
            </a:r>
            <a:endParaRPr sz="11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US" sz="1100">
                <a:solidFill>
                  <a:schemeClr val="dk1"/>
                </a:solidFill>
              </a:rPr>
              <a:t>Pipeline Data Otomatis:</a:t>
            </a:r>
            <a:r>
              <a:rPr lang="en-US" sz="1100">
                <a:solidFill>
                  <a:schemeClr val="dk1"/>
                </a:solidFill>
              </a:rPr>
              <a:t> Sebuah alur kerja yang terjadwal dan andal, mampu mengolah data baru secara periodik tanpa intervensi manual.</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Data Warehouse Terpusat:</a:t>
            </a:r>
            <a:r>
              <a:rPr lang="en-US" sz="1100">
                <a:solidFill>
                  <a:schemeClr val="dk1"/>
                </a:solidFill>
              </a:rPr>
              <a:t> Sebuah </a:t>
            </a:r>
            <a:r>
              <a:rPr i="1" lang="en-US" sz="1100">
                <a:solidFill>
                  <a:schemeClr val="dk1"/>
                </a:solidFill>
              </a:rPr>
              <a:t>single source of truth</a:t>
            </a:r>
            <a:r>
              <a:rPr lang="en-US" sz="1100">
                <a:solidFill>
                  <a:schemeClr val="dk1"/>
                </a:solidFill>
              </a:rPr>
              <a:t> (sumber kebenaran tunggal) yang menyimpan data kualitas udara historis yang bersih, konsisten, dan teroptimasi untuk analisis.</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Dashboard Interaktif:</a:t>
            </a:r>
            <a:r>
              <a:rPr lang="en-US" sz="1100">
                <a:solidFill>
                  <a:schemeClr val="dk1"/>
                </a:solidFill>
              </a:rPr>
              <a:t> Sebuah antarmuka visual yang memungkinkan pengguna untuk menjelajahi data, mengidentifikasi tren, dan memahami kondisi kualitas udara dari tahun ke tahun dengan mudah.</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Pentingnya Proyek dan Pihak yang Diuntungkan</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Proyek ini krusial karena akses yang cepat dan akurat terhadap data lingkungan adalah kunci untuk perumusan kebijakan yang efektif dan peningkatan kesadaran publik. Dengan menyediakan platform ini, ada tiga kelompok utama yang akan diuntungkan:</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Pemerintah Daerah &amp; Pembuat Kebijakan:</a:t>
            </a:r>
            <a:r>
              <a:rPr lang="en-US" sz="1100">
                <a:solidFill>
                  <a:schemeClr val="dk1"/>
                </a:solidFill>
              </a:rPr>
              <a:t> Mendapatkan akses ke data terolah yang dapat digunakan sebagai dasar bukti (</a:t>
            </a:r>
            <a:r>
              <a:rPr i="1" lang="en-US" sz="1100">
                <a:solidFill>
                  <a:schemeClr val="dk1"/>
                </a:solidFill>
              </a:rPr>
              <a:t>evidence-based</a:t>
            </a:r>
            <a:r>
              <a:rPr lang="en-US" sz="1100">
                <a:solidFill>
                  <a:schemeClr val="dk1"/>
                </a:solidFill>
              </a:rPr>
              <a:t>) untuk merancang, mengevaluasi, dan menyempurnakan kebijakan mitigasi polusi udara.</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Akademisi &amp; Peneliti:</a:t>
            </a:r>
            <a:r>
              <a:rPr lang="en-US" sz="1100">
                <a:solidFill>
                  <a:schemeClr val="dk1"/>
                </a:solidFill>
              </a:rPr>
              <a:t> Memperoleh kemudahan akses ke dataset historis yang bersih dan terstruktur, mempercepat proses penelitian mengenai dampak lingkungan dan kesehatan.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Masyarakat Umum:</a:t>
            </a:r>
            <a:r>
              <a:rPr lang="en-US" sz="1100">
                <a:solidFill>
                  <a:schemeClr val="dk1"/>
                </a:solidFill>
              </a:rPr>
              <a:t> Meningkatkan kesadaran dan pemahaman mengenai tingkat polusi di lingkungan mereka, memberdayakan mereka dengan informasi yang transparan dan mudah diakses.</a:t>
            </a:r>
            <a:endParaRPr sz="1100">
              <a:solidFill>
                <a:schemeClr val="dk1"/>
              </a:solidFill>
            </a:endParaRPr>
          </a:p>
          <a:p>
            <a:pPr indent="0" lvl="0" marL="0" rtl="0" algn="l">
              <a:lnSpc>
                <a:spcPct val="100000"/>
              </a:lnSpc>
              <a:spcBef>
                <a:spcPts val="1200"/>
              </a:spcBef>
              <a:spcAft>
                <a:spcPts val="1200"/>
              </a:spcAft>
              <a:buClr>
                <a:schemeClr val="dk1"/>
              </a:buClr>
              <a:buSzPts val="1100"/>
              <a:buFont typeface="Arial"/>
              <a:buNone/>
            </a:pPr>
            <a:r>
              <a:t/>
            </a:r>
            <a:endParaRPr sz="11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192" name="Shape 192"/>
        <p:cNvGrpSpPr/>
        <p:nvPr/>
      </p:nvGrpSpPr>
      <p:grpSpPr>
        <a:xfrm>
          <a:off x="0" y="0"/>
          <a:ext cx="0" cy="0"/>
          <a:chOff x="0" y="0"/>
          <a:chExt cx="0" cy="0"/>
        </a:xfrm>
      </p:grpSpPr>
      <p:sp>
        <p:nvSpPr>
          <p:cNvPr id="193" name="Google Shape;193;g27348ee98e6_0_6"/>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94" name="Google Shape;194;g27348ee98e6_0_6"/>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95" name="Google Shape;195;g27348ee98e6_0_6"/>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96" name="Google Shape;196;g27348ee98e6_0_6"/>
          <p:cNvSpPr txBox="1"/>
          <p:nvPr>
            <p:ph type="ctrTitle"/>
          </p:nvPr>
        </p:nvSpPr>
        <p:spPr>
          <a:xfrm>
            <a:off x="4776450" y="2352200"/>
            <a:ext cx="4034400" cy="1357800"/>
          </a:xfrm>
          <a:prstGeom prst="rect">
            <a:avLst/>
          </a:prstGeom>
          <a:noFill/>
          <a:ln>
            <a:noFill/>
          </a:ln>
        </p:spPr>
        <p:txBody>
          <a:bodyPr anchorCtr="0" anchor="ctr" bIns="45700" lIns="91425" spcFirstLastPara="1" rIns="91425" wrap="square" tIns="45700">
            <a:normAutofit/>
          </a:bodyPr>
          <a:lstStyle/>
          <a:p>
            <a:pPr indent="0" lvl="0" marL="0" rtl="0" algn="l">
              <a:lnSpc>
                <a:spcPct val="85000"/>
              </a:lnSpc>
              <a:spcBef>
                <a:spcPts val="0"/>
              </a:spcBef>
              <a:spcAft>
                <a:spcPts val="0"/>
              </a:spcAft>
              <a:buSzPts val="1800"/>
              <a:buNone/>
            </a:pPr>
            <a:r>
              <a:rPr b="1" lang="en-US" sz="4800">
                <a:solidFill>
                  <a:schemeClr val="lt1"/>
                </a:solidFill>
                <a:latin typeface="Plus Jakarta Sans"/>
                <a:ea typeface="Plus Jakarta Sans"/>
                <a:cs typeface="Plus Jakarta Sans"/>
                <a:sym typeface="Plus Jakarta Sans"/>
              </a:rPr>
              <a:t>Problem Statement</a:t>
            </a:r>
            <a:endParaRPr b="1" sz="4800">
              <a:solidFill>
                <a:schemeClr val="lt1"/>
              </a:solidFill>
              <a:latin typeface="Plus Jakarta Sans"/>
              <a:ea typeface="Plus Jakarta Sans"/>
              <a:cs typeface="Plus Jakarta Sans"/>
              <a:sym typeface="Plus Jakarta Sans"/>
            </a:endParaRPr>
          </a:p>
        </p:txBody>
      </p:sp>
      <p:pic>
        <p:nvPicPr>
          <p:cNvPr id="197" name="Google Shape;197;g27348ee98e6_0_6"/>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01" name="Shape 201"/>
        <p:cNvGrpSpPr/>
        <p:nvPr/>
      </p:nvGrpSpPr>
      <p:grpSpPr>
        <a:xfrm>
          <a:off x="0" y="0"/>
          <a:ext cx="0" cy="0"/>
          <a:chOff x="0" y="0"/>
          <a:chExt cx="0" cy="0"/>
        </a:xfrm>
      </p:grpSpPr>
      <p:pic>
        <p:nvPicPr>
          <p:cNvPr id="202" name="Google Shape;202;g27348ee98e6_0_14"/>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03" name="Google Shape;203;g27348ee98e6_0_14"/>
          <p:cNvSpPr txBox="1"/>
          <p:nvPr/>
        </p:nvSpPr>
        <p:spPr>
          <a:xfrm>
            <a:off x="250675" y="348050"/>
            <a:ext cx="8805300" cy="18627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None/>
            </a:pPr>
            <a:r>
              <a:rPr b="1" lang="en-US" sz="1100">
                <a:solidFill>
                  <a:schemeClr val="dk1"/>
                </a:solidFill>
              </a:rPr>
              <a:t>Masalah Spesifik yang Dihadapi</a:t>
            </a:r>
            <a:endParaRPr b="1" sz="1100">
              <a:solidFill>
                <a:schemeClr val="dk1"/>
              </a:solidFill>
            </a:endParaRPr>
          </a:p>
          <a:p>
            <a:pPr indent="0" lvl="0" marL="0" rtl="0" algn="l">
              <a:lnSpc>
                <a:spcPct val="115000"/>
              </a:lnSpc>
              <a:spcBef>
                <a:spcPts val="1200"/>
              </a:spcBef>
              <a:spcAft>
                <a:spcPts val="0"/>
              </a:spcAft>
              <a:buNone/>
            </a:pPr>
            <a:r>
              <a:rPr lang="en-US" sz="1100">
                <a:solidFill>
                  <a:schemeClr val="dk1"/>
                </a:solidFill>
              </a:rPr>
              <a:t>Analisis tren kualitas udara</a:t>
            </a:r>
            <a:r>
              <a:rPr lang="en-US" sz="1000">
                <a:solidFill>
                  <a:schemeClr val="dk1"/>
                </a:solidFill>
              </a:rPr>
              <a:t> (PM2.5)</a:t>
            </a:r>
            <a:r>
              <a:rPr lang="en-US" sz="1100">
                <a:solidFill>
                  <a:schemeClr val="dk1"/>
                </a:solidFill>
              </a:rPr>
              <a:t> historis di Bandung secara signifikan </a:t>
            </a:r>
            <a:r>
              <a:rPr b="1" lang="en-US" sz="1100">
                <a:solidFill>
                  <a:schemeClr val="dk1"/>
                </a:solidFill>
              </a:rPr>
              <a:t>terhambat oleh data yang terfragmentasi dan terperangkap dalam format yang sulit diolah</a:t>
            </a:r>
            <a:r>
              <a:rPr lang="en-US" sz="1100">
                <a:solidFill>
                  <a:schemeClr val="dk1"/>
                </a:solidFill>
              </a:rPr>
              <a:t>, seperti laporan peringkat tahunan dalam dokumen PDF. Proses pengumpulan dan pengolahan data secara manual tidak hanya </a:t>
            </a:r>
            <a:r>
              <a:rPr b="1" lang="en-US" sz="1100">
                <a:solidFill>
                  <a:schemeClr val="dk1"/>
                </a:solidFill>
              </a:rPr>
              <a:t>memakan waktu dan sangat lambat</a:t>
            </a:r>
            <a:r>
              <a:rPr lang="en-US" sz="1100">
                <a:solidFill>
                  <a:schemeClr val="dk1"/>
                </a:solidFill>
              </a:rPr>
              <a:t>, tetapi juga </a:t>
            </a:r>
            <a:r>
              <a:rPr b="1" lang="en-US" sz="1100">
                <a:solidFill>
                  <a:schemeClr val="dk1"/>
                </a:solidFill>
              </a:rPr>
              <a:t>rentan terhadap kesalahan manusia (</a:t>
            </a:r>
            <a:r>
              <a:rPr b="1" i="1" lang="en-US" sz="1100">
                <a:solidFill>
                  <a:schemeClr val="dk1"/>
                </a:solidFill>
              </a:rPr>
              <a:t>human error</a:t>
            </a:r>
            <a:r>
              <a:rPr b="1" lang="en-US" sz="1100">
                <a:solidFill>
                  <a:schemeClr val="dk1"/>
                </a:solidFill>
              </a:rPr>
              <a:t>)</a:t>
            </a:r>
            <a:r>
              <a:rPr lang="en-US" sz="1100">
                <a:solidFill>
                  <a:schemeClr val="dk1"/>
                </a:solidFill>
              </a:rPr>
              <a:t>. Akibatnya, para pemangku kepentingan tidak memiliki akses cepat ke data yang konsisten dan terstruktur, sehingga menyulitkan evaluasi kebijakan dan identifikasi pola jangka panjang.</a:t>
            </a:r>
            <a:endParaRPr sz="1100">
              <a:solidFill>
                <a:schemeClr val="dk1"/>
              </a:solidFill>
            </a:endParaRPr>
          </a:p>
          <a:p>
            <a:pPr indent="0" lvl="0" marL="0" rtl="0" algn="l">
              <a:lnSpc>
                <a:spcPct val="115000"/>
              </a:lnSpc>
              <a:spcBef>
                <a:spcPts val="1200"/>
              </a:spcBef>
              <a:spcAft>
                <a:spcPts val="0"/>
              </a:spcAft>
              <a:buNone/>
            </a:pPr>
            <a:r>
              <a:rPr b="1" lang="en-US" sz="1100">
                <a:solidFill>
                  <a:schemeClr val="dk1"/>
                </a:solidFill>
              </a:rPr>
              <a:t>Tujuan Proyek</a:t>
            </a:r>
            <a:endParaRPr b="1" sz="1100">
              <a:solidFill>
                <a:schemeClr val="dk1"/>
              </a:solidFill>
            </a:endParaRPr>
          </a:p>
          <a:p>
            <a:pPr indent="0" lvl="0" marL="0" rtl="0" algn="l">
              <a:lnSpc>
                <a:spcPct val="115000"/>
              </a:lnSpc>
              <a:spcBef>
                <a:spcPts val="1200"/>
              </a:spcBef>
              <a:spcAft>
                <a:spcPts val="0"/>
              </a:spcAft>
              <a:buNone/>
            </a:pPr>
            <a:r>
              <a:rPr lang="en-US" sz="1100">
                <a:solidFill>
                  <a:schemeClr val="dk1"/>
                </a:solidFill>
              </a:rPr>
              <a:t>Untuk memecahkan masalah tersebut, proyek ini memiliki tiga tujuan spesifik:</a:t>
            </a:r>
            <a:endParaRPr sz="11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US" sz="1100">
                <a:solidFill>
                  <a:schemeClr val="dk1"/>
                </a:solidFill>
              </a:rPr>
              <a:t>Mengotomatiskan alur kerja data</a:t>
            </a:r>
            <a:r>
              <a:rPr lang="en-US" sz="1100">
                <a:solidFill>
                  <a:schemeClr val="dk1"/>
                </a:solidFill>
              </a:rPr>
              <a:t> mulai dari ekstraksi, transformasi (pembersihan &amp; agregasi), hingga pemuatan (ETL) ke dalam sebuah </a:t>
            </a:r>
            <a:r>
              <a:rPr i="1" lang="en-US" sz="1100">
                <a:solidFill>
                  <a:schemeClr val="dk1"/>
                </a:solidFill>
              </a:rPr>
              <a:t>data warehouse</a:t>
            </a:r>
            <a:r>
              <a:rPr lang="en-US" sz="1100">
                <a:solidFill>
                  <a:schemeClr val="dk1"/>
                </a:solidFill>
              </a:rPr>
              <a:t> terpusat.</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Membangun satu sumber kebenaran data (</a:t>
            </a:r>
            <a:r>
              <a:rPr b="1" i="1" lang="en-US" sz="1100">
                <a:solidFill>
                  <a:schemeClr val="dk1"/>
                </a:solidFill>
              </a:rPr>
              <a:t>single source of truth</a:t>
            </a:r>
            <a:r>
              <a:rPr b="1" lang="en-US" sz="1100">
                <a:solidFill>
                  <a:schemeClr val="dk1"/>
                </a:solidFill>
              </a:rPr>
              <a:t>)</a:t>
            </a:r>
            <a:r>
              <a:rPr lang="en-US" sz="1100">
                <a:solidFill>
                  <a:schemeClr val="dk1"/>
                </a:solidFill>
              </a:rPr>
              <a:t> yang bersih, terstruktur, dan teroptimasi untuk analisis kualitas udara historis.</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Mengembangkan sebuah </a:t>
            </a:r>
            <a:r>
              <a:rPr b="1" i="1" lang="en-US" sz="1100">
                <a:solidFill>
                  <a:schemeClr val="dk1"/>
                </a:solidFill>
              </a:rPr>
              <a:t>dashboard</a:t>
            </a:r>
            <a:r>
              <a:rPr b="1" lang="en-US" sz="1100">
                <a:solidFill>
                  <a:schemeClr val="dk1"/>
                </a:solidFill>
              </a:rPr>
              <a:t> interaktif</a:t>
            </a:r>
            <a:r>
              <a:rPr lang="en-US" sz="1100">
                <a:solidFill>
                  <a:schemeClr val="dk1"/>
                </a:solidFill>
              </a:rPr>
              <a:t> yang menyajikan data dalam bentuk visual yang mudah dipahami untuk mendukung pengambilan keputusan.</a:t>
            </a:r>
            <a:endParaRPr sz="1100">
              <a:solidFill>
                <a:schemeClr val="dk1"/>
              </a:solidFill>
            </a:endParaRPr>
          </a:p>
          <a:p>
            <a:pPr indent="0" lvl="0" marL="0" rtl="0" algn="l">
              <a:lnSpc>
                <a:spcPct val="115000"/>
              </a:lnSpc>
              <a:spcBef>
                <a:spcPts val="1200"/>
              </a:spcBef>
              <a:spcAft>
                <a:spcPts val="0"/>
              </a:spcAft>
              <a:buNone/>
            </a:pPr>
            <a:r>
              <a:rPr b="1" lang="en-US" sz="1100">
                <a:solidFill>
                  <a:schemeClr val="dk1"/>
                </a:solidFill>
              </a:rPr>
              <a:t>Metrik Kesuksesan Proyek, </a:t>
            </a:r>
            <a:r>
              <a:rPr lang="en-US" sz="1100">
                <a:solidFill>
                  <a:schemeClr val="dk1"/>
                </a:solidFill>
              </a:rPr>
              <a:t>Keberhasilan proyek akan diukur melalui metrik berikut:</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Pipeline Reliability:</a:t>
            </a:r>
            <a:r>
              <a:rPr lang="en-US" sz="1100">
                <a:solidFill>
                  <a:schemeClr val="dk1"/>
                </a:solidFill>
              </a:rPr>
              <a:t> Keberhasilan eksekusi </a:t>
            </a:r>
            <a:r>
              <a:rPr i="1" lang="en-US" sz="1100">
                <a:solidFill>
                  <a:schemeClr val="dk1"/>
                </a:solidFill>
              </a:rPr>
              <a:t>pipeline</a:t>
            </a:r>
            <a:r>
              <a:rPr lang="en-US" sz="1100">
                <a:solidFill>
                  <a:schemeClr val="dk1"/>
                </a:solidFill>
              </a:rPr>
              <a:t> data tahunan di Airflow mencapai </a:t>
            </a:r>
            <a:r>
              <a:rPr b="1" lang="en-US" sz="1100">
                <a:solidFill>
                  <a:schemeClr val="dk1"/>
                </a:solidFill>
              </a:rPr>
              <a:t>&gt;99%</a:t>
            </a:r>
            <a:r>
              <a:rPr lang="en-US" sz="1100">
                <a:solidFill>
                  <a:schemeClr val="dk1"/>
                </a:solidFill>
              </a:rPr>
              <a:t> tanpa kegagalan.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Data Freshness:</a:t>
            </a:r>
            <a:r>
              <a:rPr lang="en-US" sz="1100">
                <a:solidFill>
                  <a:schemeClr val="dk1"/>
                </a:solidFill>
              </a:rPr>
              <a:t> Data tahunan yang baru dirilis tersedia di </a:t>
            </a:r>
            <a:r>
              <a:rPr i="1" lang="en-US" sz="1100">
                <a:solidFill>
                  <a:schemeClr val="dk1"/>
                </a:solidFill>
              </a:rPr>
              <a:t>dashboard</a:t>
            </a:r>
            <a:r>
              <a:rPr lang="en-US" sz="1100">
                <a:solidFill>
                  <a:schemeClr val="dk1"/>
                </a:solidFill>
              </a:rPr>
              <a:t> dalam waktu </a:t>
            </a:r>
            <a:r>
              <a:rPr b="1" lang="en-US" sz="1100">
                <a:solidFill>
                  <a:schemeClr val="dk1"/>
                </a:solidFill>
              </a:rPr>
              <a:t>≤ 24 jam</a:t>
            </a:r>
            <a:r>
              <a:rPr lang="en-US" sz="1100">
                <a:solidFill>
                  <a:schemeClr val="dk1"/>
                </a:solidFill>
              </a:rPr>
              <a: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Data Completeness:</a:t>
            </a:r>
            <a:r>
              <a:rPr lang="en-US" sz="1100">
                <a:solidFill>
                  <a:schemeClr val="dk1"/>
                </a:solidFill>
              </a:rPr>
              <a:t> Tingkat data yang hilang dari sumber teridentifikasi </a:t>
            </a:r>
            <a:r>
              <a:rPr b="1" lang="en-US" sz="1100">
                <a:solidFill>
                  <a:schemeClr val="dk1"/>
                </a:solidFill>
              </a:rPr>
              <a:t>&lt; 1%</a:t>
            </a:r>
            <a:r>
              <a:rPr lang="en-US" sz="1100">
                <a:solidFill>
                  <a:schemeClr val="dk1"/>
                </a:solidFill>
              </a:rPr>
              <a:t> setelah proses ETL.</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Dashboard Usage:</a:t>
            </a:r>
            <a:r>
              <a:rPr lang="en-US" sz="1100">
                <a:solidFill>
                  <a:schemeClr val="dk1"/>
                </a:solidFill>
              </a:rPr>
              <a:t> </a:t>
            </a:r>
            <a:r>
              <a:rPr i="1" lang="en-US" sz="1100">
                <a:solidFill>
                  <a:schemeClr val="dk1"/>
                </a:solidFill>
              </a:rPr>
              <a:t>Dashboard</a:t>
            </a:r>
            <a:r>
              <a:rPr lang="en-US" sz="1100">
                <a:solidFill>
                  <a:schemeClr val="dk1"/>
                </a:solidFill>
              </a:rPr>
              <a:t> diakses oleh pemangku kepentingan dengan target </a:t>
            </a:r>
            <a:r>
              <a:rPr b="1" lang="en-US" sz="1100">
                <a:solidFill>
                  <a:schemeClr val="dk1"/>
                </a:solidFill>
              </a:rPr>
              <a:t>≥ 10 kunjungan unik per minggu</a:t>
            </a:r>
            <a:r>
              <a:rPr lang="en-US" sz="1100">
                <a:solidFill>
                  <a:schemeClr val="dk1"/>
                </a:solidFill>
              </a:rPr>
              <a:t> (opsional)</a:t>
            </a:r>
            <a:endParaRPr b="1" sz="10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sz="10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207" name="Shape 207"/>
        <p:cNvGrpSpPr/>
        <p:nvPr/>
      </p:nvGrpSpPr>
      <p:grpSpPr>
        <a:xfrm>
          <a:off x="0" y="0"/>
          <a:ext cx="0" cy="0"/>
          <a:chOff x="0" y="0"/>
          <a:chExt cx="0" cy="0"/>
        </a:xfrm>
      </p:grpSpPr>
      <p:sp>
        <p:nvSpPr>
          <p:cNvPr id="208" name="Google Shape;208;g27348ee98e6_0_22"/>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09" name="Google Shape;209;g27348ee98e6_0_22"/>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10" name="Google Shape;210;g27348ee98e6_0_22"/>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11" name="Google Shape;211;g27348ee98e6_0_22"/>
          <p:cNvSpPr txBox="1"/>
          <p:nvPr>
            <p:ph type="ctrTitle"/>
          </p:nvPr>
        </p:nvSpPr>
        <p:spPr>
          <a:xfrm>
            <a:off x="4473325" y="2352200"/>
            <a:ext cx="4337400" cy="13578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85000"/>
              </a:lnSpc>
              <a:spcBef>
                <a:spcPts val="0"/>
              </a:spcBef>
              <a:spcAft>
                <a:spcPts val="0"/>
              </a:spcAft>
              <a:buSzPct val="37500"/>
              <a:buNone/>
            </a:pPr>
            <a:r>
              <a:rPr b="1" lang="en-US" sz="4800">
                <a:solidFill>
                  <a:schemeClr val="lt1"/>
                </a:solidFill>
                <a:latin typeface="Plus Jakarta Sans"/>
                <a:ea typeface="Plus Jakarta Sans"/>
                <a:cs typeface="Plus Jakarta Sans"/>
                <a:sym typeface="Plus Jakarta Sans"/>
              </a:rPr>
              <a:t>Data Platform Understanding</a:t>
            </a:r>
            <a:endParaRPr b="1" sz="4800">
              <a:solidFill>
                <a:schemeClr val="lt1"/>
              </a:solidFill>
              <a:latin typeface="Plus Jakarta Sans"/>
              <a:ea typeface="Plus Jakarta Sans"/>
              <a:cs typeface="Plus Jakarta Sans"/>
              <a:sym typeface="Plus Jakarta Sans"/>
            </a:endParaRPr>
          </a:p>
        </p:txBody>
      </p:sp>
      <p:pic>
        <p:nvPicPr>
          <p:cNvPr id="212" name="Google Shape;212;g27348ee98e6_0_22"/>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16" name="Shape 216"/>
        <p:cNvGrpSpPr/>
        <p:nvPr/>
      </p:nvGrpSpPr>
      <p:grpSpPr>
        <a:xfrm>
          <a:off x="0" y="0"/>
          <a:ext cx="0" cy="0"/>
          <a:chOff x="0" y="0"/>
          <a:chExt cx="0" cy="0"/>
        </a:xfrm>
      </p:grpSpPr>
      <p:pic>
        <p:nvPicPr>
          <p:cNvPr id="217" name="Google Shape;217;g27348ee98e6_0_30"/>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18" name="Google Shape;218;g27348ee98e6_0_30"/>
          <p:cNvSpPr txBox="1"/>
          <p:nvPr/>
        </p:nvSpPr>
        <p:spPr>
          <a:xfrm>
            <a:off x="227288" y="449050"/>
            <a:ext cx="8691000" cy="19842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Data Platform Understanding</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Platform ini dirancang sebagai sebuah alur kerja data otomatis yang mengubah data mentah dari berbagai sumber menjadi wawasan yang dapat ditindaklanjuti. Berikut adalah perjalanan data dari hulu ke hilir dalam arsitektur ini.</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1. Identifikasi Sumber &amp; Metode Pengambilan Data</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Sumber Data:</a:t>
            </a:r>
            <a:r>
              <a:rPr lang="en-US" sz="1100">
                <a:solidFill>
                  <a:schemeClr val="dk1"/>
                </a:solidFill>
              </a:rPr>
              <a:t> Untuk fase awal, platform ini mengolah data historis yang bersumber dari </a:t>
            </a:r>
            <a:r>
              <a:rPr b="1" lang="en-US" sz="1100">
                <a:solidFill>
                  <a:schemeClr val="dk1"/>
                </a:solidFill>
              </a:rPr>
              <a:t>file CSV</a:t>
            </a:r>
            <a:r>
              <a:rPr lang="en-US" sz="1100">
                <a:solidFill>
                  <a:schemeClr val="dk1"/>
                </a:solidFill>
              </a:rPr>
              <a:t> yang telah dikurasi. Arsitektur ini dirancang untuk dapat dikembangkan di masa depan agar mampu mengambil data dari sumber yang lebih dinamis seperti </a:t>
            </a:r>
            <a:r>
              <a:rPr b="1" lang="en-US" sz="1100">
                <a:solidFill>
                  <a:schemeClr val="dk1"/>
                </a:solidFill>
              </a:rPr>
              <a:t>API publik</a:t>
            </a:r>
            <a:r>
              <a:rPr lang="en-US" sz="1100">
                <a:solidFill>
                  <a:schemeClr val="dk1"/>
                </a:solidFill>
              </a:rPr>
              <a:t> atau melalui teknik </a:t>
            </a:r>
            <a:r>
              <a:rPr b="1" lang="en-US" sz="1100">
                <a:solidFill>
                  <a:schemeClr val="dk1"/>
                </a:solidFill>
              </a:rPr>
              <a:t>web scraping</a:t>
            </a:r>
            <a:r>
              <a:rPr lang="en-US" sz="1100">
                <a:solidFill>
                  <a:schemeClr val="dk1"/>
                </a:solidFill>
              </a:rPr>
              <a: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Metode Pengambilan:</a:t>
            </a:r>
            <a:r>
              <a:rPr lang="en-US" sz="1100">
                <a:solidFill>
                  <a:schemeClr val="dk1"/>
                </a:solidFill>
              </a:rPr>
              <a:t> Proses ekstraksi data dilakukan oleh </a:t>
            </a:r>
            <a:r>
              <a:rPr b="1" lang="en-US" sz="1100">
                <a:solidFill>
                  <a:schemeClr val="dk1"/>
                </a:solidFill>
              </a:rPr>
              <a:t>skrip Python</a:t>
            </a:r>
            <a:r>
              <a:rPr lang="en-US" sz="1100">
                <a:solidFill>
                  <a:schemeClr val="dk1"/>
                </a:solidFill>
              </a:rPr>
              <a:t> yang secara otomatis membaca data dari sumber. Seluruh proses pengambilan ini diatur dan dijadwalkan oleh </a:t>
            </a:r>
            <a:r>
              <a:rPr b="1" lang="en-US" sz="1100">
                <a:solidFill>
                  <a:schemeClr val="dk1"/>
                </a:solidFill>
              </a:rPr>
              <a:t>Apache Airflow</a:t>
            </a:r>
            <a:r>
              <a:rPr lang="en-US" sz="1100">
                <a:solidFill>
                  <a:schemeClr val="dk1"/>
                </a:solidFill>
              </a:rPr>
              <a:t> untuk memastikan konsistensi dan keandalan.</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2. Menghubungkan Data ke Tujuan (Data Warehouse)</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Setelah diambil, data melewati serangkaian proses terstruktur sebelum siap untuk dianalisis:</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Langkah A: Staging Area:</a:t>
            </a:r>
            <a:r>
              <a:rPr lang="en-US" sz="1100">
                <a:solidFill>
                  <a:schemeClr val="dk1"/>
                </a:solidFill>
              </a:rPr>
              <a:t> Data mentah yang baru diekstraksi langsung dimuat ke dalam </a:t>
            </a:r>
            <a:r>
              <a:rPr b="1" lang="en-US" sz="1100">
                <a:solidFill>
                  <a:schemeClr val="dk1"/>
                </a:solidFill>
              </a:rPr>
              <a:t>Neon DB (PostgreSQL)</a:t>
            </a:r>
            <a:r>
              <a:rPr lang="en-US" sz="1100">
                <a:solidFill>
                  <a:schemeClr val="dk1"/>
                </a:solidFill>
              </a:rPr>
              <a:t>. Area ini berfungsi sebagai zona penyimpanan sementara (</a:t>
            </a:r>
            <a:r>
              <a:rPr i="1" lang="en-US" sz="1100">
                <a:solidFill>
                  <a:schemeClr val="dk1"/>
                </a:solidFill>
              </a:rPr>
              <a:t>staging area</a:t>
            </a:r>
            <a:r>
              <a:rPr lang="en-US" sz="1100">
                <a:solidFill>
                  <a:schemeClr val="dk1"/>
                </a:solidFill>
              </a:rPr>
              <a:t>) untuk memastikan data asli tersimpan dengan aman sebelum diolah.</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Langkah B: Transformasi &amp; Pemuatan:</a:t>
            </a:r>
            <a:r>
              <a:rPr lang="en-US" sz="1100">
                <a:solidFill>
                  <a:schemeClr val="dk1"/>
                </a:solidFill>
              </a:rPr>
              <a:t> Dari </a:t>
            </a:r>
            <a:r>
              <a:rPr i="1" lang="en-US" sz="1100">
                <a:solidFill>
                  <a:schemeClr val="dk1"/>
                </a:solidFill>
              </a:rPr>
              <a:t>staging area</a:t>
            </a:r>
            <a:r>
              <a:rPr lang="en-US" sz="1100">
                <a:solidFill>
                  <a:schemeClr val="dk1"/>
                </a:solidFill>
              </a:rPr>
              <a:t>, </a:t>
            </a:r>
            <a:r>
              <a:rPr b="1" lang="en-US" sz="1100">
                <a:solidFill>
                  <a:schemeClr val="dk1"/>
                </a:solidFill>
              </a:rPr>
              <a:t>Apache Spark</a:t>
            </a:r>
            <a:r>
              <a:rPr lang="en-US" sz="1100">
                <a:solidFill>
                  <a:schemeClr val="dk1"/>
                </a:solidFill>
              </a:rPr>
              <a:t> menjalankan </a:t>
            </a:r>
            <a:r>
              <a:rPr i="1" lang="en-US" sz="1100">
                <a:solidFill>
                  <a:schemeClr val="dk1"/>
                </a:solidFill>
              </a:rPr>
              <a:t>batch job</a:t>
            </a:r>
            <a:r>
              <a:rPr lang="en-US" sz="1100">
                <a:solidFill>
                  <a:schemeClr val="dk1"/>
                </a:solidFill>
              </a:rPr>
              <a:t> untuk melakukan transformasi. Proses ini mencakup pembersihan, validasi, dan agregasi data. Data yang sudah bersih dan matang ini kemudian dimuat kembali ke </a:t>
            </a:r>
            <a:r>
              <a:rPr b="1" lang="en-US" sz="1100">
                <a:solidFill>
                  <a:schemeClr val="dk1"/>
                </a:solidFill>
              </a:rPr>
              <a:t>Neon DB (PostgreSQL)</a:t>
            </a:r>
            <a:r>
              <a:rPr lang="en-US" sz="1100">
                <a:solidFill>
                  <a:schemeClr val="dk1"/>
                </a:solidFill>
              </a:rPr>
              <a:t>, yang kini berfungsi sebagai </a:t>
            </a:r>
            <a:r>
              <a:rPr b="1" lang="en-US" sz="1100">
                <a:solidFill>
                  <a:schemeClr val="dk1"/>
                </a:solidFill>
              </a:rPr>
              <a:t>Data Warehouse</a:t>
            </a:r>
            <a:r>
              <a:rPr lang="en-US" sz="1100">
                <a:solidFill>
                  <a:schemeClr val="dk1"/>
                </a:solidFill>
              </a:rPr>
              <a:t> terpusat dan menjadi </a:t>
            </a:r>
            <a:r>
              <a:rPr i="1" lang="en-US" sz="1100">
                <a:solidFill>
                  <a:schemeClr val="dk1"/>
                </a:solidFill>
              </a:rPr>
              <a:t>single source of truth</a:t>
            </a:r>
            <a:r>
              <a:rPr lang="en-US" sz="1100">
                <a:solidFill>
                  <a:schemeClr val="dk1"/>
                </a:solidFill>
              </a:rPr>
              <a:t>.</a:t>
            </a:r>
            <a:endParaRPr b="1" sz="13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2021-01-14T04:03:51Z</dcterms:created>
  <dc:creator>SINAR X</dc:creator>
</cp:coreProperties>
</file>